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56" r:id="rId2"/>
    <p:sldId id="257" r:id="rId3"/>
    <p:sldId id="661" r:id="rId4"/>
    <p:sldId id="687" r:id="rId5"/>
    <p:sldId id="689" r:id="rId6"/>
    <p:sldId id="690" r:id="rId7"/>
    <p:sldId id="678" r:id="rId8"/>
    <p:sldId id="685" r:id="rId9"/>
    <p:sldId id="680" r:id="rId10"/>
    <p:sldId id="679" r:id="rId11"/>
    <p:sldId id="691" r:id="rId12"/>
    <p:sldId id="692" r:id="rId13"/>
    <p:sldId id="662" r:id="rId14"/>
    <p:sldId id="663" r:id="rId15"/>
    <p:sldId id="664" r:id="rId16"/>
    <p:sldId id="665" r:id="rId17"/>
    <p:sldId id="666" r:id="rId18"/>
    <p:sldId id="667" r:id="rId19"/>
    <p:sldId id="693" r:id="rId20"/>
    <p:sldId id="668" r:id="rId21"/>
    <p:sldId id="669" r:id="rId22"/>
    <p:sldId id="670" r:id="rId23"/>
    <p:sldId id="671" r:id="rId24"/>
    <p:sldId id="672" r:id="rId25"/>
    <p:sldId id="673" r:id="rId26"/>
    <p:sldId id="694" r:id="rId27"/>
    <p:sldId id="674" r:id="rId28"/>
    <p:sldId id="675" r:id="rId29"/>
    <p:sldId id="676" r:id="rId30"/>
    <p:sldId id="677" r:id="rId31"/>
    <p:sldId id="695" r:id="rId32"/>
    <p:sldId id="681" r:id="rId33"/>
    <p:sldId id="68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9CD3"/>
    <a:srgbClr val="01C4D9"/>
    <a:srgbClr val="FD6571"/>
    <a:srgbClr val="4A9D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1221"/>
  </p:normalViewPr>
  <p:slideViewPr>
    <p:cSldViewPr snapToGrid="0">
      <p:cViewPr>
        <p:scale>
          <a:sx n="86" d="100"/>
          <a:sy n="86" d="100"/>
        </p:scale>
        <p:origin x="2056" y="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EB5987-EE31-0E46-A6BD-7B637EEB3713}" type="datetimeFigureOut">
              <a:rPr lang="en-US" smtClean="0"/>
              <a:t>11/28/23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A698F3-5341-0A4C-B320-4537A2452B0C}" type="slidenum">
              <a:rPr lang="en-US" smtClean="0"/>
              <a:t>‹#›</a:t>
            </a:fld>
            <a:endParaRPr lang="en-US"/>
          </a:p>
        </p:txBody>
      </p:sp>
    </p:spTree>
    <p:extLst>
      <p:ext uri="{BB962C8B-B14F-4D97-AF65-F5344CB8AC3E}">
        <p14:creationId xmlns:p14="http://schemas.microsoft.com/office/powerpoint/2010/main" val="1918824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my pleasure to be here presenting our research on dietary intake data. The goal of the study is to understand the association between cognition and temperament with nutrients and dietary patterns.</a:t>
            </a:r>
          </a:p>
        </p:txBody>
      </p:sp>
      <p:sp>
        <p:nvSpPr>
          <p:cNvPr id="4" name="Slide Number Placeholder 3"/>
          <p:cNvSpPr>
            <a:spLocks noGrp="1"/>
          </p:cNvSpPr>
          <p:nvPr>
            <p:ph type="sldNum" sz="quarter" idx="5"/>
          </p:nvPr>
        </p:nvSpPr>
        <p:spPr/>
        <p:txBody>
          <a:bodyPr/>
          <a:lstStyle/>
          <a:p>
            <a:fld id="{15A698F3-5341-0A4C-B320-4537A2452B0C}" type="slidenum">
              <a:rPr lang="en-US" smtClean="0"/>
              <a:t>1</a:t>
            </a:fld>
            <a:endParaRPr lang="en-US"/>
          </a:p>
        </p:txBody>
      </p:sp>
    </p:spTree>
    <p:extLst>
      <p:ext uri="{BB962C8B-B14F-4D97-AF65-F5344CB8AC3E}">
        <p14:creationId xmlns:p14="http://schemas.microsoft.com/office/powerpoint/2010/main" val="906989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presentation will include the following points.</a:t>
            </a:r>
          </a:p>
        </p:txBody>
      </p:sp>
      <p:sp>
        <p:nvSpPr>
          <p:cNvPr id="4" name="Slide Number Placeholder 3"/>
          <p:cNvSpPr>
            <a:spLocks noGrp="1"/>
          </p:cNvSpPr>
          <p:nvPr>
            <p:ph type="sldNum" sz="quarter" idx="5"/>
          </p:nvPr>
        </p:nvSpPr>
        <p:spPr/>
        <p:txBody>
          <a:bodyPr/>
          <a:lstStyle/>
          <a:p>
            <a:fld id="{15A698F3-5341-0A4C-B320-4537A2452B0C}" type="slidenum">
              <a:rPr lang="en-US" smtClean="0"/>
              <a:t>17</a:t>
            </a:fld>
            <a:endParaRPr lang="en-US"/>
          </a:p>
        </p:txBody>
      </p:sp>
    </p:spTree>
    <p:extLst>
      <p:ext uri="{BB962C8B-B14F-4D97-AF65-F5344CB8AC3E}">
        <p14:creationId xmlns:p14="http://schemas.microsoft.com/office/powerpoint/2010/main" val="648891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sites.cc.gatech.edu</a:t>
            </a:r>
            <a:r>
              <a:rPr lang="en-US" dirty="0"/>
              <a:t>/classes/AY2021/cs7650_fall/slides/</a:t>
            </a:r>
            <a:r>
              <a:rPr lang="en-US" dirty="0" err="1"/>
              <a:t>Introduction_to_PyTorch.pdf</a:t>
            </a:r>
            <a:endParaRPr lang="en-US" dirty="0"/>
          </a:p>
          <a:p>
            <a:r>
              <a:rPr lang="en-US" dirty="0"/>
              <a:t>https://</a:t>
            </a:r>
            <a:r>
              <a:rPr lang="en-US" dirty="0" err="1"/>
              <a:t>heartbeat.comet.ml</a:t>
            </a:r>
            <a:r>
              <a:rPr lang="en-US" dirty="0"/>
              <a:t>/introduction-to-pytorch-for-deep-learning-5b437cea90ac</a:t>
            </a:r>
          </a:p>
        </p:txBody>
      </p:sp>
      <p:sp>
        <p:nvSpPr>
          <p:cNvPr id="4" name="Slide Number Placeholder 3"/>
          <p:cNvSpPr>
            <a:spLocks noGrp="1"/>
          </p:cNvSpPr>
          <p:nvPr>
            <p:ph type="sldNum" sz="quarter" idx="5"/>
          </p:nvPr>
        </p:nvSpPr>
        <p:spPr/>
        <p:txBody>
          <a:bodyPr/>
          <a:lstStyle/>
          <a:p>
            <a:fld id="{15A698F3-5341-0A4C-B320-4537A2452B0C}" type="slidenum">
              <a:rPr lang="en-US" smtClean="0"/>
              <a:t>18</a:t>
            </a:fld>
            <a:endParaRPr lang="en-US"/>
          </a:p>
        </p:txBody>
      </p:sp>
    </p:spTree>
    <p:extLst>
      <p:ext uri="{BB962C8B-B14F-4D97-AF65-F5344CB8AC3E}">
        <p14:creationId xmlns:p14="http://schemas.microsoft.com/office/powerpoint/2010/main" val="3885881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sites.cc.gatech.edu</a:t>
            </a:r>
            <a:r>
              <a:rPr lang="en-US" dirty="0"/>
              <a:t>/classes/AY2021/cs7650_fall/slides/</a:t>
            </a:r>
            <a:r>
              <a:rPr lang="en-US" dirty="0" err="1"/>
              <a:t>Introduction_to_PyTorch.pdf</a:t>
            </a:r>
            <a:endParaRPr lang="en-US" dirty="0"/>
          </a:p>
          <a:p>
            <a:r>
              <a:rPr lang="en-US" dirty="0"/>
              <a:t>https://</a:t>
            </a:r>
            <a:r>
              <a:rPr lang="en-US" dirty="0" err="1"/>
              <a:t>heartbeat.comet.ml</a:t>
            </a:r>
            <a:r>
              <a:rPr lang="en-US" dirty="0"/>
              <a:t>/introduction-to-pytorch-for-deep-learning-5b437cea90ac</a:t>
            </a:r>
          </a:p>
        </p:txBody>
      </p:sp>
      <p:sp>
        <p:nvSpPr>
          <p:cNvPr id="4" name="Slide Number Placeholder 3"/>
          <p:cNvSpPr>
            <a:spLocks noGrp="1"/>
          </p:cNvSpPr>
          <p:nvPr>
            <p:ph type="sldNum" sz="quarter" idx="5"/>
          </p:nvPr>
        </p:nvSpPr>
        <p:spPr/>
        <p:txBody>
          <a:bodyPr/>
          <a:lstStyle/>
          <a:p>
            <a:fld id="{15A698F3-5341-0A4C-B320-4537A2452B0C}" type="slidenum">
              <a:rPr lang="en-US" smtClean="0"/>
              <a:t>19</a:t>
            </a:fld>
            <a:endParaRPr lang="en-US"/>
          </a:p>
        </p:txBody>
      </p:sp>
    </p:spTree>
    <p:extLst>
      <p:ext uri="{BB962C8B-B14F-4D97-AF65-F5344CB8AC3E}">
        <p14:creationId xmlns:p14="http://schemas.microsoft.com/office/powerpoint/2010/main" val="3525982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original data is the dataset collected by our lab using 24h recall.</a:t>
            </a:r>
          </a:p>
          <a:p>
            <a:r>
              <a:rPr lang="en-US" dirty="0"/>
              <a:t>The data was collected in batch and there are some duplicated records in the first several batches.</a:t>
            </a:r>
          </a:p>
        </p:txBody>
      </p:sp>
      <p:sp>
        <p:nvSpPr>
          <p:cNvPr id="4" name="Slide Number Placeholder 3"/>
          <p:cNvSpPr>
            <a:spLocks noGrp="1"/>
          </p:cNvSpPr>
          <p:nvPr>
            <p:ph type="sldNum" sz="quarter" idx="5"/>
          </p:nvPr>
        </p:nvSpPr>
        <p:spPr/>
        <p:txBody>
          <a:bodyPr/>
          <a:lstStyle/>
          <a:p>
            <a:fld id="{15A698F3-5341-0A4C-B320-4537A2452B0C}" type="slidenum">
              <a:rPr lang="en-US" smtClean="0"/>
              <a:t>20</a:t>
            </a:fld>
            <a:endParaRPr lang="en-US"/>
          </a:p>
        </p:txBody>
      </p:sp>
    </p:spTree>
    <p:extLst>
      <p:ext uri="{BB962C8B-B14F-4D97-AF65-F5344CB8AC3E}">
        <p14:creationId xmlns:p14="http://schemas.microsoft.com/office/powerpoint/2010/main" val="3257357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original data is the dataset collected by our lab using 24h recall.</a:t>
            </a:r>
          </a:p>
          <a:p>
            <a:r>
              <a:rPr lang="en-US" dirty="0"/>
              <a:t>The data was collected in batch and there are some duplicated records in the first several batches.</a:t>
            </a:r>
          </a:p>
        </p:txBody>
      </p:sp>
      <p:sp>
        <p:nvSpPr>
          <p:cNvPr id="4" name="Slide Number Placeholder 3"/>
          <p:cNvSpPr>
            <a:spLocks noGrp="1"/>
          </p:cNvSpPr>
          <p:nvPr>
            <p:ph type="sldNum" sz="quarter" idx="5"/>
          </p:nvPr>
        </p:nvSpPr>
        <p:spPr/>
        <p:txBody>
          <a:bodyPr/>
          <a:lstStyle/>
          <a:p>
            <a:fld id="{15A698F3-5341-0A4C-B320-4537A2452B0C}" type="slidenum">
              <a:rPr lang="en-US" smtClean="0"/>
              <a:t>21</a:t>
            </a:fld>
            <a:endParaRPr lang="en-US"/>
          </a:p>
        </p:txBody>
      </p:sp>
    </p:spTree>
    <p:extLst>
      <p:ext uri="{BB962C8B-B14F-4D97-AF65-F5344CB8AC3E}">
        <p14:creationId xmlns:p14="http://schemas.microsoft.com/office/powerpoint/2010/main" val="35446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original data is the dataset collected by our lab using 24h recall.</a:t>
            </a:r>
          </a:p>
          <a:p>
            <a:r>
              <a:rPr lang="en-US" dirty="0"/>
              <a:t>The data was collected in batch and there are some duplicated records in the first several batches.</a:t>
            </a:r>
          </a:p>
        </p:txBody>
      </p:sp>
      <p:sp>
        <p:nvSpPr>
          <p:cNvPr id="4" name="Slide Number Placeholder 3"/>
          <p:cNvSpPr>
            <a:spLocks noGrp="1"/>
          </p:cNvSpPr>
          <p:nvPr>
            <p:ph type="sldNum" sz="quarter" idx="5"/>
          </p:nvPr>
        </p:nvSpPr>
        <p:spPr/>
        <p:txBody>
          <a:bodyPr/>
          <a:lstStyle/>
          <a:p>
            <a:fld id="{15A698F3-5341-0A4C-B320-4537A2452B0C}" type="slidenum">
              <a:rPr lang="en-US" smtClean="0"/>
              <a:t>22</a:t>
            </a:fld>
            <a:endParaRPr lang="en-US"/>
          </a:p>
        </p:txBody>
      </p:sp>
    </p:spTree>
    <p:extLst>
      <p:ext uri="{BB962C8B-B14F-4D97-AF65-F5344CB8AC3E}">
        <p14:creationId xmlns:p14="http://schemas.microsoft.com/office/powerpoint/2010/main" val="2474972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original data is the dataset collected by our lab using 24h recall.</a:t>
            </a:r>
          </a:p>
          <a:p>
            <a:r>
              <a:rPr lang="en-US" dirty="0"/>
              <a:t>The data was collected in batch and there are some duplicated records in the first several batches.</a:t>
            </a:r>
          </a:p>
        </p:txBody>
      </p:sp>
      <p:sp>
        <p:nvSpPr>
          <p:cNvPr id="4" name="Slide Number Placeholder 3"/>
          <p:cNvSpPr>
            <a:spLocks noGrp="1"/>
          </p:cNvSpPr>
          <p:nvPr>
            <p:ph type="sldNum" sz="quarter" idx="5"/>
          </p:nvPr>
        </p:nvSpPr>
        <p:spPr/>
        <p:txBody>
          <a:bodyPr/>
          <a:lstStyle/>
          <a:p>
            <a:fld id="{15A698F3-5341-0A4C-B320-4537A2452B0C}" type="slidenum">
              <a:rPr lang="en-US" smtClean="0"/>
              <a:t>23</a:t>
            </a:fld>
            <a:endParaRPr lang="en-US"/>
          </a:p>
        </p:txBody>
      </p:sp>
    </p:spTree>
    <p:extLst>
      <p:ext uri="{BB962C8B-B14F-4D97-AF65-F5344CB8AC3E}">
        <p14:creationId xmlns:p14="http://schemas.microsoft.com/office/powerpoint/2010/main" val="2705028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original data is the dataset collected by our lab using 24h recall.</a:t>
            </a:r>
          </a:p>
          <a:p>
            <a:r>
              <a:rPr lang="en-US" dirty="0"/>
              <a:t>The data was collected in batch and there are some duplicated records in the first several batches.</a:t>
            </a:r>
          </a:p>
        </p:txBody>
      </p:sp>
      <p:sp>
        <p:nvSpPr>
          <p:cNvPr id="4" name="Slide Number Placeholder 3"/>
          <p:cNvSpPr>
            <a:spLocks noGrp="1"/>
          </p:cNvSpPr>
          <p:nvPr>
            <p:ph type="sldNum" sz="quarter" idx="5"/>
          </p:nvPr>
        </p:nvSpPr>
        <p:spPr/>
        <p:txBody>
          <a:bodyPr/>
          <a:lstStyle/>
          <a:p>
            <a:fld id="{15A698F3-5341-0A4C-B320-4537A2452B0C}" type="slidenum">
              <a:rPr lang="en-US" smtClean="0"/>
              <a:t>24</a:t>
            </a:fld>
            <a:endParaRPr lang="en-US"/>
          </a:p>
        </p:txBody>
      </p:sp>
    </p:spTree>
    <p:extLst>
      <p:ext uri="{BB962C8B-B14F-4D97-AF65-F5344CB8AC3E}">
        <p14:creationId xmlns:p14="http://schemas.microsoft.com/office/powerpoint/2010/main" val="2773171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original data is the dataset collected by our lab using 24h recall.</a:t>
            </a:r>
          </a:p>
          <a:p>
            <a:r>
              <a:rPr lang="en-US" dirty="0"/>
              <a:t>The data was collected in batch and there are some duplicated records in the first several batches.</a:t>
            </a:r>
          </a:p>
        </p:txBody>
      </p:sp>
      <p:sp>
        <p:nvSpPr>
          <p:cNvPr id="4" name="Slide Number Placeholder 3"/>
          <p:cNvSpPr>
            <a:spLocks noGrp="1"/>
          </p:cNvSpPr>
          <p:nvPr>
            <p:ph type="sldNum" sz="quarter" idx="5"/>
          </p:nvPr>
        </p:nvSpPr>
        <p:spPr/>
        <p:txBody>
          <a:bodyPr/>
          <a:lstStyle/>
          <a:p>
            <a:fld id="{15A698F3-5341-0A4C-B320-4537A2452B0C}" type="slidenum">
              <a:rPr lang="en-US" smtClean="0"/>
              <a:t>25</a:t>
            </a:fld>
            <a:endParaRPr lang="en-US"/>
          </a:p>
        </p:txBody>
      </p:sp>
    </p:spTree>
    <p:extLst>
      <p:ext uri="{BB962C8B-B14F-4D97-AF65-F5344CB8AC3E}">
        <p14:creationId xmlns:p14="http://schemas.microsoft.com/office/powerpoint/2010/main" val="2692473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presentation will include the following points.</a:t>
            </a:r>
          </a:p>
        </p:txBody>
      </p:sp>
      <p:sp>
        <p:nvSpPr>
          <p:cNvPr id="4" name="Slide Number Placeholder 3"/>
          <p:cNvSpPr>
            <a:spLocks noGrp="1"/>
          </p:cNvSpPr>
          <p:nvPr>
            <p:ph type="sldNum" sz="quarter" idx="5"/>
          </p:nvPr>
        </p:nvSpPr>
        <p:spPr/>
        <p:txBody>
          <a:bodyPr/>
          <a:lstStyle/>
          <a:p>
            <a:fld id="{15A698F3-5341-0A4C-B320-4537A2452B0C}" type="slidenum">
              <a:rPr lang="en-US" smtClean="0"/>
              <a:t>26</a:t>
            </a:fld>
            <a:endParaRPr lang="en-US"/>
          </a:p>
        </p:txBody>
      </p:sp>
    </p:spTree>
    <p:extLst>
      <p:ext uri="{BB962C8B-B14F-4D97-AF65-F5344CB8AC3E}">
        <p14:creationId xmlns:p14="http://schemas.microsoft.com/office/powerpoint/2010/main" val="2101777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presentation will include the following points.</a:t>
            </a:r>
          </a:p>
        </p:txBody>
      </p:sp>
      <p:sp>
        <p:nvSpPr>
          <p:cNvPr id="4" name="Slide Number Placeholder 3"/>
          <p:cNvSpPr>
            <a:spLocks noGrp="1"/>
          </p:cNvSpPr>
          <p:nvPr>
            <p:ph type="sldNum" sz="quarter" idx="5"/>
          </p:nvPr>
        </p:nvSpPr>
        <p:spPr/>
        <p:txBody>
          <a:bodyPr/>
          <a:lstStyle/>
          <a:p>
            <a:fld id="{15A698F3-5341-0A4C-B320-4537A2452B0C}" type="slidenum">
              <a:rPr lang="en-US" smtClean="0"/>
              <a:t>2</a:t>
            </a:fld>
            <a:endParaRPr lang="en-US"/>
          </a:p>
        </p:txBody>
      </p:sp>
    </p:spTree>
    <p:extLst>
      <p:ext uri="{BB962C8B-B14F-4D97-AF65-F5344CB8AC3E}">
        <p14:creationId xmlns:p14="http://schemas.microsoft.com/office/powerpoint/2010/main" val="1210078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presentation will include the following points.</a:t>
            </a:r>
          </a:p>
        </p:txBody>
      </p:sp>
      <p:sp>
        <p:nvSpPr>
          <p:cNvPr id="4" name="Slide Number Placeholder 3"/>
          <p:cNvSpPr>
            <a:spLocks noGrp="1"/>
          </p:cNvSpPr>
          <p:nvPr>
            <p:ph type="sldNum" sz="quarter" idx="5"/>
          </p:nvPr>
        </p:nvSpPr>
        <p:spPr/>
        <p:txBody>
          <a:bodyPr/>
          <a:lstStyle/>
          <a:p>
            <a:fld id="{15A698F3-5341-0A4C-B320-4537A2452B0C}" type="slidenum">
              <a:rPr lang="en-US" smtClean="0"/>
              <a:t>31</a:t>
            </a:fld>
            <a:endParaRPr lang="en-US"/>
          </a:p>
        </p:txBody>
      </p:sp>
    </p:spTree>
    <p:extLst>
      <p:ext uri="{BB962C8B-B14F-4D97-AF65-F5344CB8AC3E}">
        <p14:creationId xmlns:p14="http://schemas.microsoft.com/office/powerpoint/2010/main" val="1180870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presentation will include the following points.</a:t>
            </a:r>
          </a:p>
        </p:txBody>
      </p:sp>
      <p:sp>
        <p:nvSpPr>
          <p:cNvPr id="4" name="Slide Number Placeholder 3"/>
          <p:cNvSpPr>
            <a:spLocks noGrp="1"/>
          </p:cNvSpPr>
          <p:nvPr>
            <p:ph type="sldNum" sz="quarter" idx="5"/>
          </p:nvPr>
        </p:nvSpPr>
        <p:spPr/>
        <p:txBody>
          <a:bodyPr/>
          <a:lstStyle/>
          <a:p>
            <a:fld id="{15A698F3-5341-0A4C-B320-4537A2452B0C}" type="slidenum">
              <a:rPr lang="en-US" smtClean="0"/>
              <a:t>3</a:t>
            </a:fld>
            <a:endParaRPr lang="en-US"/>
          </a:p>
        </p:txBody>
      </p:sp>
    </p:spTree>
    <p:extLst>
      <p:ext uri="{BB962C8B-B14F-4D97-AF65-F5344CB8AC3E}">
        <p14:creationId xmlns:p14="http://schemas.microsoft.com/office/powerpoint/2010/main" val="3720006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=QDX-1M5Nj7s&amp;list=PLtBw6njQRU-rwp5__7C0oIVt26ZgjG9NI</a:t>
            </a:r>
          </a:p>
          <a:p>
            <a:endParaRPr lang="en-US" dirty="0"/>
          </a:p>
        </p:txBody>
      </p:sp>
      <p:sp>
        <p:nvSpPr>
          <p:cNvPr id="4" name="Slide Number Placeholder 3"/>
          <p:cNvSpPr>
            <a:spLocks noGrp="1"/>
          </p:cNvSpPr>
          <p:nvPr>
            <p:ph type="sldNum" sz="quarter" idx="5"/>
          </p:nvPr>
        </p:nvSpPr>
        <p:spPr/>
        <p:txBody>
          <a:bodyPr/>
          <a:lstStyle/>
          <a:p>
            <a:fld id="{15A698F3-5341-0A4C-B320-4537A2452B0C}" type="slidenum">
              <a:rPr lang="en-US" smtClean="0"/>
              <a:t>8</a:t>
            </a:fld>
            <a:endParaRPr lang="en-US"/>
          </a:p>
        </p:txBody>
      </p:sp>
    </p:spTree>
    <p:extLst>
      <p:ext uri="{BB962C8B-B14F-4D97-AF65-F5344CB8AC3E}">
        <p14:creationId xmlns:p14="http://schemas.microsoft.com/office/powerpoint/2010/main" val="2374295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the specific schedule</a:t>
            </a:r>
          </a:p>
        </p:txBody>
      </p:sp>
      <p:sp>
        <p:nvSpPr>
          <p:cNvPr id="4" name="Slide Number Placeholder 3"/>
          <p:cNvSpPr>
            <a:spLocks noGrp="1"/>
          </p:cNvSpPr>
          <p:nvPr>
            <p:ph type="sldNum" sz="quarter" idx="5"/>
          </p:nvPr>
        </p:nvSpPr>
        <p:spPr/>
        <p:txBody>
          <a:bodyPr/>
          <a:lstStyle/>
          <a:p>
            <a:fld id="{15A698F3-5341-0A4C-B320-4537A2452B0C}" type="slidenum">
              <a:rPr lang="en-US" smtClean="0"/>
              <a:t>11</a:t>
            </a:fld>
            <a:endParaRPr lang="en-US"/>
          </a:p>
        </p:txBody>
      </p:sp>
    </p:spTree>
    <p:extLst>
      <p:ext uri="{BB962C8B-B14F-4D97-AF65-F5344CB8AC3E}">
        <p14:creationId xmlns:p14="http://schemas.microsoft.com/office/powerpoint/2010/main" val="3675484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original data is the dataset collected by our lab using 24h recall.</a:t>
            </a:r>
          </a:p>
          <a:p>
            <a:r>
              <a:rPr lang="en-US" dirty="0"/>
              <a:t>The data was collected in batch and there are some duplicated records in the first several batches.</a:t>
            </a:r>
          </a:p>
        </p:txBody>
      </p:sp>
      <p:sp>
        <p:nvSpPr>
          <p:cNvPr id="4" name="Slide Number Placeholder 3"/>
          <p:cNvSpPr>
            <a:spLocks noGrp="1"/>
          </p:cNvSpPr>
          <p:nvPr>
            <p:ph type="sldNum" sz="quarter" idx="5"/>
          </p:nvPr>
        </p:nvSpPr>
        <p:spPr/>
        <p:txBody>
          <a:bodyPr/>
          <a:lstStyle/>
          <a:p>
            <a:fld id="{15A698F3-5341-0A4C-B320-4537A2452B0C}" type="slidenum">
              <a:rPr lang="en-US" smtClean="0"/>
              <a:t>13</a:t>
            </a:fld>
            <a:endParaRPr lang="en-US"/>
          </a:p>
        </p:txBody>
      </p:sp>
    </p:spTree>
    <p:extLst>
      <p:ext uri="{BB962C8B-B14F-4D97-AF65-F5344CB8AC3E}">
        <p14:creationId xmlns:p14="http://schemas.microsoft.com/office/powerpoint/2010/main" val="1834406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original data is the dataset collected by our lab using 24h recall.</a:t>
            </a:r>
          </a:p>
          <a:p>
            <a:r>
              <a:rPr lang="en-US" dirty="0"/>
              <a:t>The data was collected in batch and there are some duplicated records in the first several batches.</a:t>
            </a:r>
          </a:p>
        </p:txBody>
      </p:sp>
      <p:sp>
        <p:nvSpPr>
          <p:cNvPr id="4" name="Slide Number Placeholder 3"/>
          <p:cNvSpPr>
            <a:spLocks noGrp="1"/>
          </p:cNvSpPr>
          <p:nvPr>
            <p:ph type="sldNum" sz="quarter" idx="5"/>
          </p:nvPr>
        </p:nvSpPr>
        <p:spPr/>
        <p:txBody>
          <a:bodyPr/>
          <a:lstStyle/>
          <a:p>
            <a:fld id="{15A698F3-5341-0A4C-B320-4537A2452B0C}" type="slidenum">
              <a:rPr lang="en-US" smtClean="0"/>
              <a:t>14</a:t>
            </a:fld>
            <a:endParaRPr lang="en-US"/>
          </a:p>
        </p:txBody>
      </p:sp>
    </p:spTree>
    <p:extLst>
      <p:ext uri="{BB962C8B-B14F-4D97-AF65-F5344CB8AC3E}">
        <p14:creationId xmlns:p14="http://schemas.microsoft.com/office/powerpoint/2010/main" val="1053820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original data is the dataset collected by our lab using 24h recall.</a:t>
            </a:r>
          </a:p>
          <a:p>
            <a:r>
              <a:rPr lang="en-US" dirty="0"/>
              <a:t>The data was collected in batch and there are some duplicated records in the first several batches.</a:t>
            </a:r>
          </a:p>
        </p:txBody>
      </p:sp>
      <p:sp>
        <p:nvSpPr>
          <p:cNvPr id="4" name="Slide Number Placeholder 3"/>
          <p:cNvSpPr>
            <a:spLocks noGrp="1"/>
          </p:cNvSpPr>
          <p:nvPr>
            <p:ph type="sldNum" sz="quarter" idx="5"/>
          </p:nvPr>
        </p:nvSpPr>
        <p:spPr/>
        <p:txBody>
          <a:bodyPr/>
          <a:lstStyle/>
          <a:p>
            <a:fld id="{15A698F3-5341-0A4C-B320-4537A2452B0C}" type="slidenum">
              <a:rPr lang="en-US" smtClean="0"/>
              <a:t>15</a:t>
            </a:fld>
            <a:endParaRPr lang="en-US"/>
          </a:p>
        </p:txBody>
      </p:sp>
    </p:spTree>
    <p:extLst>
      <p:ext uri="{BB962C8B-B14F-4D97-AF65-F5344CB8AC3E}">
        <p14:creationId xmlns:p14="http://schemas.microsoft.com/office/powerpoint/2010/main" val="1052003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original data is the dataset collected by our lab using 24h recall.</a:t>
            </a:r>
          </a:p>
          <a:p>
            <a:r>
              <a:rPr lang="en-US" dirty="0"/>
              <a:t>The data was collected in batch and there are some duplicated records in the first several batches.</a:t>
            </a:r>
          </a:p>
        </p:txBody>
      </p:sp>
      <p:sp>
        <p:nvSpPr>
          <p:cNvPr id="4" name="Slide Number Placeholder 3"/>
          <p:cNvSpPr>
            <a:spLocks noGrp="1"/>
          </p:cNvSpPr>
          <p:nvPr>
            <p:ph type="sldNum" sz="quarter" idx="5"/>
          </p:nvPr>
        </p:nvSpPr>
        <p:spPr/>
        <p:txBody>
          <a:bodyPr/>
          <a:lstStyle/>
          <a:p>
            <a:fld id="{15A698F3-5341-0A4C-B320-4537A2452B0C}" type="slidenum">
              <a:rPr lang="en-US" smtClean="0"/>
              <a:t>16</a:t>
            </a:fld>
            <a:endParaRPr lang="en-US"/>
          </a:p>
        </p:txBody>
      </p:sp>
    </p:spTree>
    <p:extLst>
      <p:ext uri="{BB962C8B-B14F-4D97-AF65-F5344CB8AC3E}">
        <p14:creationId xmlns:p14="http://schemas.microsoft.com/office/powerpoint/2010/main" val="803813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A1F0-9EDD-CE47-976B-5B26E2D9FC5A}"/>
              </a:ext>
            </a:extLst>
          </p:cNvPr>
          <p:cNvSpPr>
            <a:spLocks noGrp="1"/>
          </p:cNvSpPr>
          <p:nvPr>
            <p:ph type="ctrTitle"/>
          </p:nvPr>
        </p:nvSpPr>
        <p:spPr>
          <a:xfrm>
            <a:off x="1524000" y="1122363"/>
            <a:ext cx="9144000" cy="2387600"/>
          </a:xfrm>
          <a:prstGeom prst="rect">
            <a:avLst/>
          </a:prstGeom>
        </p:spPr>
        <p:txBody>
          <a:bodyPr anchor="b"/>
          <a:lstStyle>
            <a:lvl1pPr algn="ctr">
              <a:defRPr sz="6000">
                <a:latin typeface="Garamond" panose="020204040303010108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1FD2DD-5C01-AC40-89F6-590431F0CF1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b="0" i="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38174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3B541A-3E10-8E99-9BEA-E06E2B930780}"/>
              </a:ext>
            </a:extLst>
          </p:cNvPr>
          <p:cNvSpPr>
            <a:spLocks noGrp="1"/>
          </p:cNvSpPr>
          <p:nvPr>
            <p:ph type="title"/>
          </p:nvPr>
        </p:nvSpPr>
        <p:spPr>
          <a:xfrm>
            <a:off x="838200" y="365125"/>
            <a:ext cx="10515600" cy="1325563"/>
          </a:xfrm>
          <a:prstGeom prst="rect">
            <a:avLst/>
          </a:prstGeom>
        </p:spPr>
        <p:txBody>
          <a:bodyPr anchor="ctr"/>
          <a:lstStyle>
            <a:lvl1pPr>
              <a:defRPr>
                <a:solidFill>
                  <a:srgbClr val="4B9CD3"/>
                </a:solidFill>
                <a:latin typeface="Garamond" panose="02020404030301010803" pitchFamily="18" charset="0"/>
              </a:defRPr>
            </a:lvl1p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E600DB60-1122-1A1F-83BA-451AF26C08C3}"/>
              </a:ext>
            </a:extLst>
          </p:cNvPr>
          <p:cNvSpPr>
            <a:spLocks noGrp="1"/>
          </p:cNvSpPr>
          <p:nvPr>
            <p:ph idx="1"/>
          </p:nvPr>
        </p:nvSpPr>
        <p:spPr>
          <a:xfrm>
            <a:off x="838200" y="1825625"/>
            <a:ext cx="10515600" cy="4351338"/>
          </a:xfrm>
          <a:prstGeom prst="rect">
            <a:avLst/>
          </a:prstGeo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18490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131DFC-AA6A-9152-9C62-69C349D0231C}"/>
              </a:ext>
            </a:extLst>
          </p:cNvPr>
          <p:cNvSpPr>
            <a:spLocks noGrp="1"/>
          </p:cNvSpPr>
          <p:nvPr>
            <p:ph type="title"/>
          </p:nvPr>
        </p:nvSpPr>
        <p:spPr>
          <a:xfrm>
            <a:off x="838200" y="365125"/>
            <a:ext cx="10515600" cy="1325563"/>
          </a:xfrm>
          <a:prstGeom prst="rect">
            <a:avLst/>
          </a:prstGeom>
        </p:spPr>
        <p:txBody>
          <a:bodyPr anchor="ctr"/>
          <a:lstStyle>
            <a:lvl1pPr>
              <a:defRPr>
                <a:solidFill>
                  <a:srgbClr val="4B9CD3"/>
                </a:solidFill>
                <a:latin typeface="Garamond" panose="02020404030301010803" pitchFamily="18" charset="0"/>
              </a:defRPr>
            </a:lvl1p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33971989-4B10-6073-103D-30F7EF9AEE3D}"/>
              </a:ext>
            </a:extLst>
          </p:cNvPr>
          <p:cNvSpPr>
            <a:spLocks noGrp="1"/>
          </p:cNvSpPr>
          <p:nvPr>
            <p:ph idx="1"/>
          </p:nvPr>
        </p:nvSpPr>
        <p:spPr>
          <a:xfrm>
            <a:off x="838200" y="1825625"/>
            <a:ext cx="10515600" cy="4351338"/>
          </a:xfrm>
          <a:prstGeom prst="rect">
            <a:avLst/>
          </a:prstGeo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8997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Google Shape;9;p2">
            <a:extLst>
              <a:ext uri="{FF2B5EF4-FFF2-40B4-BE49-F238E27FC236}">
                <a16:creationId xmlns:a16="http://schemas.microsoft.com/office/drawing/2014/main" id="{C440AC81-4F63-F24E-A7F6-007E3640F1D0}"/>
              </a:ext>
            </a:extLst>
          </p:cNvPr>
          <p:cNvSpPr/>
          <p:nvPr/>
        </p:nvSpPr>
        <p:spPr>
          <a:xfrm>
            <a:off x="0" y="6491813"/>
            <a:ext cx="12192000" cy="365125"/>
          </a:xfrm>
          <a:custGeom>
            <a:avLst/>
            <a:gdLst/>
            <a:ahLst/>
            <a:cxnLst/>
            <a:rect l="l" t="t" r="r" b="b"/>
            <a:pathLst>
              <a:path w="285299" h="14838" extrusionOk="0">
                <a:moveTo>
                  <a:pt x="0" y="1"/>
                </a:moveTo>
                <a:lnTo>
                  <a:pt x="0" y="14838"/>
                </a:lnTo>
                <a:lnTo>
                  <a:pt x="285299" y="14838"/>
                </a:lnTo>
                <a:lnTo>
                  <a:pt x="285299"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itle 1">
            <a:extLst>
              <a:ext uri="{FF2B5EF4-FFF2-40B4-BE49-F238E27FC236}">
                <a16:creationId xmlns:a16="http://schemas.microsoft.com/office/drawing/2014/main" id="{2C39C15A-259E-7C44-8A18-8BB82B3BD19B}"/>
              </a:ext>
            </a:extLst>
          </p:cNvPr>
          <p:cNvSpPr>
            <a:spLocks noGrp="1"/>
          </p:cNvSpPr>
          <p:nvPr>
            <p:ph type="title"/>
          </p:nvPr>
        </p:nvSpPr>
        <p:spPr>
          <a:xfrm>
            <a:off x="115407" y="124292"/>
            <a:ext cx="11949345" cy="532655"/>
          </a:xfrm>
          <a:prstGeom prst="rect">
            <a:avLst/>
          </a:prstGeom>
        </p:spPr>
        <p:txBody>
          <a:bodyPr>
            <a:normAutofit/>
          </a:bodyPr>
          <a:lstStyle>
            <a:lvl1pPr>
              <a:defRPr sz="3000"/>
            </a:lvl1pPr>
          </a:lstStyle>
          <a:p>
            <a:r>
              <a:rPr lang="en-US"/>
              <a:t>Click to edit Master title style</a:t>
            </a:r>
          </a:p>
        </p:txBody>
      </p:sp>
    </p:spTree>
    <p:extLst>
      <p:ext uri="{BB962C8B-B14F-4D97-AF65-F5344CB8AC3E}">
        <p14:creationId xmlns:p14="http://schemas.microsoft.com/office/powerpoint/2010/main" val="29390878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Google Shape;9;p2">
            <a:extLst>
              <a:ext uri="{FF2B5EF4-FFF2-40B4-BE49-F238E27FC236}">
                <a16:creationId xmlns:a16="http://schemas.microsoft.com/office/drawing/2014/main" id="{78E90F76-D05A-E649-ABCF-07B2C04F24A1}"/>
              </a:ext>
            </a:extLst>
          </p:cNvPr>
          <p:cNvSpPr/>
          <p:nvPr/>
        </p:nvSpPr>
        <p:spPr>
          <a:xfrm>
            <a:off x="0" y="6491813"/>
            <a:ext cx="12192000" cy="365125"/>
          </a:xfrm>
          <a:custGeom>
            <a:avLst/>
            <a:gdLst/>
            <a:ahLst/>
            <a:cxnLst/>
            <a:rect l="l" t="t" r="r" b="b"/>
            <a:pathLst>
              <a:path w="285299" h="14838" extrusionOk="0">
                <a:moveTo>
                  <a:pt x="0" y="1"/>
                </a:moveTo>
                <a:lnTo>
                  <a:pt x="0" y="14838"/>
                </a:lnTo>
                <a:lnTo>
                  <a:pt x="285299" y="14838"/>
                </a:lnTo>
                <a:lnTo>
                  <a:pt x="285299" y="1"/>
                </a:lnTo>
                <a:close/>
              </a:path>
            </a:pathLst>
          </a:custGeom>
          <a:solidFill>
            <a:srgbClr val="4B9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Placeholder 1">
            <a:extLst>
              <a:ext uri="{FF2B5EF4-FFF2-40B4-BE49-F238E27FC236}">
                <a16:creationId xmlns:a16="http://schemas.microsoft.com/office/drawing/2014/main" id="{8E8AA56D-5DF7-EC1C-0876-F21FAD50A9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Text Placeholder 2">
            <a:extLst>
              <a:ext uri="{FF2B5EF4-FFF2-40B4-BE49-F238E27FC236}">
                <a16:creationId xmlns:a16="http://schemas.microsoft.com/office/drawing/2014/main" id="{4CC8DBF6-A1D7-34AB-B1F4-5FE94730A6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682ED00C-CE04-B28E-F99A-F2A3A5EB1ECF}"/>
              </a:ext>
            </a:extLst>
          </p:cNvPr>
          <p:cNvPicPr>
            <a:picLocks noChangeAspect="1"/>
          </p:cNvPicPr>
          <p:nvPr userDrawn="1"/>
        </p:nvPicPr>
        <p:blipFill>
          <a:blip r:embed="rId6"/>
          <a:stretch>
            <a:fillRect/>
          </a:stretch>
        </p:blipFill>
        <p:spPr>
          <a:xfrm>
            <a:off x="142505" y="6516131"/>
            <a:ext cx="2428418" cy="312226"/>
          </a:xfrm>
          <a:prstGeom prst="rect">
            <a:avLst/>
          </a:prstGeom>
        </p:spPr>
      </p:pic>
      <p:sp>
        <p:nvSpPr>
          <p:cNvPr id="10" name="Slide Number Placeholder 9">
            <a:extLst>
              <a:ext uri="{FF2B5EF4-FFF2-40B4-BE49-F238E27FC236}">
                <a16:creationId xmlns:a16="http://schemas.microsoft.com/office/drawing/2014/main" id="{F69BA984-4CE6-958B-2272-4C7E7B3F42FF}"/>
              </a:ext>
            </a:extLst>
          </p:cNvPr>
          <p:cNvSpPr>
            <a:spLocks noGrp="1"/>
          </p:cNvSpPr>
          <p:nvPr>
            <p:ph type="sldNum" sz="quarter" idx="4"/>
          </p:nvPr>
        </p:nvSpPr>
        <p:spPr>
          <a:xfrm>
            <a:off x="9448800" y="644863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9B2B5C-2966-854B-B16C-B3A01735BD8B}" type="slidenum">
              <a:rPr lang="en-US" smtClean="0"/>
              <a:t>‹#›</a:t>
            </a:fld>
            <a:endParaRPr lang="en-US"/>
          </a:p>
        </p:txBody>
      </p:sp>
    </p:spTree>
    <p:extLst>
      <p:ext uri="{BB962C8B-B14F-4D97-AF65-F5344CB8AC3E}">
        <p14:creationId xmlns:p14="http://schemas.microsoft.com/office/powerpoint/2010/main" val="3065179167"/>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2" r:id="rId3"/>
    <p:sldLayoutId id="2147483663" r:id="rId4"/>
  </p:sldLayoutIdLst>
  <p:hf hdr="0" ftr="0" dt="0"/>
  <p:txStyles>
    <p:titleStyle>
      <a:lvl1pPr algn="l" defTabSz="914400" rtl="0" eaLnBrk="1" latinLnBrk="0" hangingPunct="1">
        <a:lnSpc>
          <a:spcPct val="90000"/>
        </a:lnSpc>
        <a:spcBef>
          <a:spcPct val="0"/>
        </a:spcBef>
        <a:buNone/>
        <a:defRPr sz="4400" kern="1200">
          <a:solidFill>
            <a:srgbClr val="4B9CD3"/>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tarheels.live/biosdlcourse/"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Torch_%28machine_learning%29"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en.wikipedia.org/wiki/Lua_%28programming_language%29"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help.rc.unc.edu/request-a-cluster-account/" TargetMode="External"/><Relationship Id="rId2" Type="http://schemas.openxmlformats.org/officeDocument/2006/relationships/hyperlink" Target="https://help.unc.edu" TargetMode="External"/><Relationship Id="rId1" Type="http://schemas.openxmlformats.org/officeDocument/2006/relationships/slideLayout" Target="../slideLayouts/slideLayout2.xml"/><Relationship Id="rId5" Type="http://schemas.openxmlformats.org/officeDocument/2006/relationships/hyperlink" Target="https://its.unc.edu/research-computing/research-computing-presentations/" TargetMode="External"/><Relationship Id="rId4" Type="http://schemas.openxmlformats.org/officeDocument/2006/relationships/hyperlink" Target="https://help.rc.unc.edu/getting-logged-on/"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s://help.rc.unc.edu/"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help.rc.unc.edu/getting-logged-on/" TargetMode="External"/><Relationship Id="rId2" Type="http://schemas.openxmlformats.org/officeDocument/2006/relationships/hyperlink" Target="https://ondemand.rc.unc.edu/"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6582-E0B3-654B-5EB3-404B5A2D7909}"/>
              </a:ext>
            </a:extLst>
          </p:cNvPr>
          <p:cNvSpPr>
            <a:spLocks noGrp="1"/>
          </p:cNvSpPr>
          <p:nvPr>
            <p:ph type="ctrTitle"/>
          </p:nvPr>
        </p:nvSpPr>
        <p:spPr>
          <a:xfrm>
            <a:off x="1524000" y="1399209"/>
            <a:ext cx="9144000" cy="2387600"/>
          </a:xfrm>
        </p:spPr>
        <p:txBody>
          <a:bodyPr>
            <a:normAutofit fontScale="90000"/>
          </a:bodyPr>
          <a:lstStyle/>
          <a:p>
            <a:r>
              <a:rPr lang="en-US" dirty="0"/>
              <a:t>Bios 7xx: Deep Learning Methods for Biomedical Applications with </a:t>
            </a:r>
            <a:r>
              <a:rPr lang="en-US" dirty="0" err="1"/>
              <a:t>Pytorch</a:t>
            </a:r>
            <a:endParaRPr lang="en-US" dirty="0"/>
          </a:p>
        </p:txBody>
      </p:sp>
      <p:sp>
        <p:nvSpPr>
          <p:cNvPr id="3" name="Subtitle 2">
            <a:extLst>
              <a:ext uri="{FF2B5EF4-FFF2-40B4-BE49-F238E27FC236}">
                <a16:creationId xmlns:a16="http://schemas.microsoft.com/office/drawing/2014/main" id="{F3C7D828-3EAE-1C45-4064-FC4EFA1D341C}"/>
              </a:ext>
            </a:extLst>
          </p:cNvPr>
          <p:cNvSpPr>
            <a:spLocks noGrp="1"/>
          </p:cNvSpPr>
          <p:nvPr>
            <p:ph type="subTitle" idx="1"/>
          </p:nvPr>
        </p:nvSpPr>
        <p:spPr>
          <a:xfrm>
            <a:off x="1524000" y="4525405"/>
            <a:ext cx="9144000" cy="471138"/>
          </a:xfrm>
        </p:spPr>
        <p:txBody>
          <a:bodyPr/>
          <a:lstStyle/>
          <a:p>
            <a:r>
              <a:rPr lang="en-US" dirty="0"/>
              <a:t>Cha</a:t>
            </a:r>
            <a:r>
              <a:rPr lang="en-US" altLang="zh-CN" dirty="0"/>
              <a:t>pter</a:t>
            </a:r>
            <a:r>
              <a:rPr lang="zh-CN" altLang="en-US" dirty="0"/>
              <a:t> </a:t>
            </a:r>
            <a:r>
              <a:rPr lang="en-US" altLang="zh-CN" dirty="0"/>
              <a:t>1.</a:t>
            </a:r>
            <a:r>
              <a:rPr lang="zh-CN" altLang="en-US" dirty="0"/>
              <a:t> </a:t>
            </a:r>
            <a:r>
              <a:rPr lang="en-US" altLang="zh-CN" dirty="0"/>
              <a:t>Introduction to Deep Learning, </a:t>
            </a:r>
            <a:r>
              <a:rPr lang="en-US" altLang="zh-CN" dirty="0" err="1"/>
              <a:t>PyTorch</a:t>
            </a:r>
            <a:r>
              <a:rPr lang="en-US" altLang="zh-CN" dirty="0"/>
              <a:t> &amp; Basic Algorithms</a:t>
            </a:r>
            <a:endParaRPr lang="en-US" dirty="0"/>
          </a:p>
        </p:txBody>
      </p:sp>
    </p:spTree>
    <p:extLst>
      <p:ext uri="{BB962C8B-B14F-4D97-AF65-F5344CB8AC3E}">
        <p14:creationId xmlns:p14="http://schemas.microsoft.com/office/powerpoint/2010/main" val="1970685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B7A67-EC25-FD9C-999D-11C2D0775026}"/>
              </a:ext>
            </a:extLst>
          </p:cNvPr>
          <p:cNvSpPr>
            <a:spLocks noGrp="1"/>
          </p:cNvSpPr>
          <p:nvPr>
            <p:ph type="title"/>
          </p:nvPr>
        </p:nvSpPr>
        <p:spPr>
          <a:xfrm>
            <a:off x="838200" y="365125"/>
            <a:ext cx="10515600" cy="1325563"/>
          </a:xfrm>
        </p:spPr>
        <p:txBody>
          <a:bodyPr/>
          <a:lstStyle/>
          <a:p>
            <a:r>
              <a:rPr lang="en-US" dirty="0"/>
              <a:t>Skill Sets</a:t>
            </a:r>
          </a:p>
        </p:txBody>
      </p:sp>
      <p:grpSp>
        <p:nvGrpSpPr>
          <p:cNvPr id="4" name="组合 48">
            <a:extLst>
              <a:ext uri="{FF2B5EF4-FFF2-40B4-BE49-F238E27FC236}">
                <a16:creationId xmlns:a16="http://schemas.microsoft.com/office/drawing/2014/main" id="{E223CF47-B767-2EE1-6287-B180D6BF1893}"/>
              </a:ext>
            </a:extLst>
          </p:cNvPr>
          <p:cNvGrpSpPr/>
          <p:nvPr/>
        </p:nvGrpSpPr>
        <p:grpSpPr>
          <a:xfrm>
            <a:off x="3950335" y="1619187"/>
            <a:ext cx="3886585" cy="3885179"/>
            <a:chOff x="3949820" y="1619561"/>
            <a:chExt cx="3886079" cy="3886079"/>
          </a:xfrm>
        </p:grpSpPr>
        <p:grpSp>
          <p:nvGrpSpPr>
            <p:cNvPr id="5" name="组合 49">
              <a:extLst>
                <a:ext uri="{FF2B5EF4-FFF2-40B4-BE49-F238E27FC236}">
                  <a16:creationId xmlns:a16="http://schemas.microsoft.com/office/drawing/2014/main" id="{EACF8FC4-04E6-022B-FAD3-091967A6D987}"/>
                </a:ext>
              </a:extLst>
            </p:cNvPr>
            <p:cNvGrpSpPr/>
            <p:nvPr/>
          </p:nvGrpSpPr>
          <p:grpSpPr>
            <a:xfrm rot="2031950">
              <a:off x="3949820" y="1619561"/>
              <a:ext cx="3886079" cy="3886079"/>
              <a:chOff x="743479" y="1548106"/>
              <a:chExt cx="3941689" cy="3941690"/>
            </a:xfrm>
          </p:grpSpPr>
          <p:sp>
            <p:nvSpPr>
              <p:cNvPr id="7" name="饼形 51">
                <a:extLst>
                  <a:ext uri="{FF2B5EF4-FFF2-40B4-BE49-F238E27FC236}">
                    <a16:creationId xmlns:a16="http://schemas.microsoft.com/office/drawing/2014/main" id="{26DF2C3C-6858-3520-0FF8-F7046294161F}"/>
                  </a:ext>
                </a:extLst>
              </p:cNvPr>
              <p:cNvSpPr/>
              <p:nvPr/>
            </p:nvSpPr>
            <p:spPr>
              <a:xfrm>
                <a:off x="743479" y="1548106"/>
                <a:ext cx="3941689" cy="3941690"/>
              </a:xfrm>
              <a:prstGeom prst="pie">
                <a:avLst>
                  <a:gd name="adj1" fmla="val 5499603"/>
                  <a:gd name="adj2" fmla="val 14142560"/>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8" name="饼形 52">
                <a:extLst>
                  <a:ext uri="{FF2B5EF4-FFF2-40B4-BE49-F238E27FC236}">
                    <a16:creationId xmlns:a16="http://schemas.microsoft.com/office/drawing/2014/main" id="{11FA8C6B-A942-28C6-00DE-9753C38E7FC1}"/>
                  </a:ext>
                </a:extLst>
              </p:cNvPr>
              <p:cNvSpPr/>
              <p:nvPr/>
            </p:nvSpPr>
            <p:spPr>
              <a:xfrm>
                <a:off x="743479" y="1548106"/>
                <a:ext cx="3941689" cy="3941690"/>
              </a:xfrm>
              <a:prstGeom prst="pie">
                <a:avLst>
                  <a:gd name="adj1" fmla="val 20312866"/>
                  <a:gd name="adj2" fmla="val 5509031"/>
                </a:avLst>
              </a:prstGeom>
              <a:solidFill>
                <a:srgbClr val="01C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9" name="饼形 53">
                <a:extLst>
                  <a:ext uri="{FF2B5EF4-FFF2-40B4-BE49-F238E27FC236}">
                    <a16:creationId xmlns:a16="http://schemas.microsoft.com/office/drawing/2014/main" id="{842FB6CA-551D-CF8E-39DF-7792D3665BBD}"/>
                  </a:ext>
                </a:extLst>
              </p:cNvPr>
              <p:cNvSpPr/>
              <p:nvPr/>
            </p:nvSpPr>
            <p:spPr>
              <a:xfrm>
                <a:off x="743479" y="1548106"/>
                <a:ext cx="3941689" cy="3941690"/>
              </a:xfrm>
              <a:prstGeom prst="pie">
                <a:avLst>
                  <a:gd name="adj1" fmla="val 14082830"/>
                  <a:gd name="adj2" fmla="val 20306643"/>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0" name="椭圆 54">
                <a:extLst>
                  <a:ext uri="{FF2B5EF4-FFF2-40B4-BE49-F238E27FC236}">
                    <a16:creationId xmlns:a16="http://schemas.microsoft.com/office/drawing/2014/main" id="{9B643418-890E-ACE0-BBC9-9B399C873C9C}"/>
                  </a:ext>
                </a:extLst>
              </p:cNvPr>
              <p:cNvSpPr/>
              <p:nvPr/>
            </p:nvSpPr>
            <p:spPr>
              <a:xfrm>
                <a:off x="1151852" y="1956480"/>
                <a:ext cx="3124943" cy="3124943"/>
              </a:xfrm>
              <a:prstGeom prst="ellipse">
                <a:avLst/>
              </a:prstGeom>
              <a:gradFill>
                <a:gsLst>
                  <a:gs pos="100000">
                    <a:srgbClr val="F7F7F7"/>
                  </a:gs>
                  <a:gs pos="0">
                    <a:srgbClr val="B0B0B0"/>
                  </a:gs>
                </a:gsLst>
                <a:lin ang="2700000" scaled="1"/>
              </a:gradFill>
              <a:ln w="63500">
                <a:gradFill flip="none" rotWithShape="1">
                  <a:gsLst>
                    <a:gs pos="0">
                      <a:schemeClr val="bg1"/>
                    </a:gs>
                    <a:gs pos="100000">
                      <a:schemeClr val="bg1">
                        <a:lumMod val="65000"/>
                      </a:schemeClr>
                    </a:gs>
                  </a:gsLst>
                  <a:lin ang="2700000" scaled="1"/>
                  <a:tileRect/>
                </a:grad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文本框 32">
              <a:extLst>
                <a:ext uri="{FF2B5EF4-FFF2-40B4-BE49-F238E27FC236}">
                  <a16:creationId xmlns:a16="http://schemas.microsoft.com/office/drawing/2014/main" id="{4BBDC0BB-4844-5D92-8A07-67ECD84F2CA6}"/>
                </a:ext>
              </a:extLst>
            </p:cNvPr>
            <p:cNvSpPr txBox="1"/>
            <p:nvPr/>
          </p:nvSpPr>
          <p:spPr>
            <a:xfrm>
              <a:off x="4961931" y="2925738"/>
              <a:ext cx="1861855" cy="1153596"/>
            </a:xfrm>
            <a:prstGeom prst="rect">
              <a:avLst/>
            </a:prstGeom>
            <a:noFill/>
          </p:spPr>
          <p:txBody>
            <a:bodyPr wrap="square" rtlCol="0">
              <a:spAutoFit/>
            </a:bodyPr>
            <a:lstStyle/>
            <a:p>
              <a:pPr algn="ctr">
                <a:lnSpc>
                  <a:spcPct val="120000"/>
                </a:lnSpc>
              </a:pPr>
              <a:r>
                <a:rPr lang="en-US" altLang="zh-CN" sz="3000" b="1" dirty="0">
                  <a:solidFill>
                    <a:srgbClr val="01ACBE"/>
                  </a:solidFill>
                  <a:latin typeface="Arial" panose="020B0604020202020204" pitchFamily="34" charset="0"/>
                  <a:ea typeface="微软雅黑" panose="020B0503020204020204" pitchFamily="34" charset="-122"/>
                  <a:cs typeface="Arial" panose="020B0604020202020204" pitchFamily="34" charset="0"/>
                </a:rPr>
                <a:t>Deep Learning</a:t>
              </a:r>
              <a:endParaRPr lang="zh-CN" altLang="en-US" sz="3000" b="1" dirty="0">
                <a:solidFill>
                  <a:srgbClr val="01ACBE"/>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1" name="组合 1">
            <a:extLst>
              <a:ext uri="{FF2B5EF4-FFF2-40B4-BE49-F238E27FC236}">
                <a16:creationId xmlns:a16="http://schemas.microsoft.com/office/drawing/2014/main" id="{E12CAB6A-5FB5-00BC-A851-935FAF1AF37B}"/>
              </a:ext>
            </a:extLst>
          </p:cNvPr>
          <p:cNvGrpSpPr/>
          <p:nvPr/>
        </p:nvGrpSpPr>
        <p:grpSpPr>
          <a:xfrm>
            <a:off x="3126363" y="2616929"/>
            <a:ext cx="1170822" cy="1170399"/>
            <a:chOff x="4297826" y="4749111"/>
            <a:chExt cx="1170670" cy="1170670"/>
          </a:xfrm>
        </p:grpSpPr>
        <p:grpSp>
          <p:nvGrpSpPr>
            <p:cNvPr id="12" name="组合 2">
              <a:extLst>
                <a:ext uri="{FF2B5EF4-FFF2-40B4-BE49-F238E27FC236}">
                  <a16:creationId xmlns:a16="http://schemas.microsoft.com/office/drawing/2014/main" id="{20DE3EA1-7DCC-46BE-F83A-330C97AA8C25}"/>
                </a:ext>
              </a:extLst>
            </p:cNvPr>
            <p:cNvGrpSpPr/>
            <p:nvPr/>
          </p:nvGrpSpPr>
          <p:grpSpPr>
            <a:xfrm>
              <a:off x="4297826" y="4749111"/>
              <a:ext cx="1170670" cy="1170670"/>
              <a:chOff x="2586038" y="2761615"/>
              <a:chExt cx="1334770" cy="1334770"/>
            </a:xfrm>
          </p:grpSpPr>
          <p:sp>
            <p:nvSpPr>
              <p:cNvPr id="21" name="椭圆 11">
                <a:extLst>
                  <a:ext uri="{FF2B5EF4-FFF2-40B4-BE49-F238E27FC236}">
                    <a16:creationId xmlns:a16="http://schemas.microsoft.com/office/drawing/2014/main" id="{3AE6F758-656C-3EC8-34EC-CE4BCD548C32}"/>
                  </a:ext>
                </a:extLst>
              </p:cNvPr>
              <p:cNvSpPr/>
              <p:nvPr/>
            </p:nvSpPr>
            <p:spPr>
              <a:xfrm>
                <a:off x="2586038" y="2761615"/>
                <a:ext cx="1334770" cy="1334770"/>
              </a:xfrm>
              <a:prstGeom prst="ellipse">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椭圆 12">
                <a:extLst>
                  <a:ext uri="{FF2B5EF4-FFF2-40B4-BE49-F238E27FC236}">
                    <a16:creationId xmlns:a16="http://schemas.microsoft.com/office/drawing/2014/main" id="{A4D5425E-D6CB-5884-26D8-0E675CDC6266}"/>
                  </a:ext>
                </a:extLst>
              </p:cNvPr>
              <p:cNvSpPr/>
              <p:nvPr/>
            </p:nvSpPr>
            <p:spPr>
              <a:xfrm>
                <a:off x="2742565" y="2919095"/>
                <a:ext cx="1019810" cy="1019810"/>
              </a:xfrm>
              <a:prstGeom prst="ellipse">
                <a:avLst/>
              </a:prstGeom>
              <a:gradFill>
                <a:gsLst>
                  <a:gs pos="100000">
                    <a:srgbClr val="F7F7F7"/>
                  </a:gs>
                  <a:gs pos="0">
                    <a:srgbClr val="B0B0B0"/>
                  </a:gs>
                </a:gsLst>
                <a:lin ang="2700000" scaled="1"/>
              </a:gradFill>
              <a:ln w="3810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3" name="Group 52">
              <a:extLst>
                <a:ext uri="{FF2B5EF4-FFF2-40B4-BE49-F238E27FC236}">
                  <a16:creationId xmlns:a16="http://schemas.microsoft.com/office/drawing/2014/main" id="{85A8F2AF-B431-D211-B343-F280C2C58371}"/>
                </a:ext>
              </a:extLst>
            </p:cNvPr>
            <p:cNvGrpSpPr>
              <a:grpSpLocks noChangeAspect="1"/>
            </p:cNvGrpSpPr>
            <p:nvPr/>
          </p:nvGrpSpPr>
          <p:grpSpPr bwMode="auto">
            <a:xfrm>
              <a:off x="4664238" y="5118239"/>
              <a:ext cx="436173" cy="432413"/>
              <a:chOff x="3783" y="2102"/>
              <a:chExt cx="116" cy="115"/>
            </a:xfrm>
            <a:solidFill>
              <a:srgbClr val="E87071"/>
            </a:solidFill>
            <a:effectLst/>
          </p:grpSpPr>
          <p:sp>
            <p:nvSpPr>
              <p:cNvPr id="14" name="Freeform 53">
                <a:extLst>
                  <a:ext uri="{FF2B5EF4-FFF2-40B4-BE49-F238E27FC236}">
                    <a16:creationId xmlns:a16="http://schemas.microsoft.com/office/drawing/2014/main" id="{C0CCF359-F7AA-1CFE-214B-B74091E2A025}"/>
                  </a:ext>
                </a:extLst>
              </p:cNvPr>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 name="Freeform 54">
                <a:extLst>
                  <a:ext uri="{FF2B5EF4-FFF2-40B4-BE49-F238E27FC236}">
                    <a16:creationId xmlns:a16="http://schemas.microsoft.com/office/drawing/2014/main" id="{77448810-75A7-34BD-A77F-B9B81BF2D5FB}"/>
                  </a:ext>
                </a:extLst>
              </p:cNvPr>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 name="Freeform 55">
                <a:extLst>
                  <a:ext uri="{FF2B5EF4-FFF2-40B4-BE49-F238E27FC236}">
                    <a16:creationId xmlns:a16="http://schemas.microsoft.com/office/drawing/2014/main" id="{6B26E146-2CD7-D8EA-51CA-E192D943B824}"/>
                  </a:ext>
                </a:extLst>
              </p:cNvPr>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 name="Freeform 56">
                <a:extLst>
                  <a:ext uri="{FF2B5EF4-FFF2-40B4-BE49-F238E27FC236}">
                    <a16:creationId xmlns:a16="http://schemas.microsoft.com/office/drawing/2014/main" id="{7C53979B-8394-0A1B-C0D7-74C051853E41}"/>
                  </a:ext>
                </a:extLst>
              </p:cNvPr>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 name="Freeform 57">
                <a:extLst>
                  <a:ext uri="{FF2B5EF4-FFF2-40B4-BE49-F238E27FC236}">
                    <a16:creationId xmlns:a16="http://schemas.microsoft.com/office/drawing/2014/main" id="{CDCF9EE4-C77E-F9A0-501F-FEBE086C1A96}"/>
                  </a:ext>
                </a:extLst>
              </p:cNvPr>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 name="Freeform 58">
                <a:extLst>
                  <a:ext uri="{FF2B5EF4-FFF2-40B4-BE49-F238E27FC236}">
                    <a16:creationId xmlns:a16="http://schemas.microsoft.com/office/drawing/2014/main" id="{A9239818-1F76-47A2-C560-BC371D1F44CC}"/>
                  </a:ext>
                </a:extLst>
              </p:cNvPr>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 name="Freeform 59">
                <a:extLst>
                  <a:ext uri="{FF2B5EF4-FFF2-40B4-BE49-F238E27FC236}">
                    <a16:creationId xmlns:a16="http://schemas.microsoft.com/office/drawing/2014/main" id="{D767A32F-0DE4-49AC-2CF3-78E73B09C44B}"/>
                  </a:ext>
                </a:extLst>
              </p:cNvPr>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23" name="组合 13">
            <a:extLst>
              <a:ext uri="{FF2B5EF4-FFF2-40B4-BE49-F238E27FC236}">
                <a16:creationId xmlns:a16="http://schemas.microsoft.com/office/drawing/2014/main" id="{3E147E7C-941F-1E85-D8F8-16F526F05325}"/>
              </a:ext>
            </a:extLst>
          </p:cNvPr>
          <p:cNvGrpSpPr/>
          <p:nvPr/>
        </p:nvGrpSpPr>
        <p:grpSpPr>
          <a:xfrm>
            <a:off x="6204636" y="5054217"/>
            <a:ext cx="1170822" cy="1170399"/>
            <a:chOff x="7585822" y="3753035"/>
            <a:chExt cx="1170670" cy="1170670"/>
          </a:xfrm>
        </p:grpSpPr>
        <p:grpSp>
          <p:nvGrpSpPr>
            <p:cNvPr id="24" name="组合 14">
              <a:extLst>
                <a:ext uri="{FF2B5EF4-FFF2-40B4-BE49-F238E27FC236}">
                  <a16:creationId xmlns:a16="http://schemas.microsoft.com/office/drawing/2014/main" id="{6C6822CA-BB08-1F50-9292-C7EDF1CED600}"/>
                </a:ext>
              </a:extLst>
            </p:cNvPr>
            <p:cNvGrpSpPr/>
            <p:nvPr/>
          </p:nvGrpSpPr>
          <p:grpSpPr>
            <a:xfrm>
              <a:off x="7585822" y="3753035"/>
              <a:ext cx="1170670" cy="1170670"/>
              <a:chOff x="2586038" y="2761615"/>
              <a:chExt cx="1334770" cy="1334770"/>
            </a:xfrm>
          </p:grpSpPr>
          <p:sp>
            <p:nvSpPr>
              <p:cNvPr id="29" name="椭圆 19">
                <a:extLst>
                  <a:ext uri="{FF2B5EF4-FFF2-40B4-BE49-F238E27FC236}">
                    <a16:creationId xmlns:a16="http://schemas.microsoft.com/office/drawing/2014/main" id="{F3B1C716-28A3-9003-07F8-3E5D7A2FA339}"/>
                  </a:ext>
                </a:extLst>
              </p:cNvPr>
              <p:cNvSpPr/>
              <p:nvPr/>
            </p:nvSpPr>
            <p:spPr>
              <a:xfrm>
                <a:off x="2586038" y="2761615"/>
                <a:ext cx="1334770" cy="1334770"/>
              </a:xfrm>
              <a:prstGeom prst="ellipse">
                <a:avLst/>
              </a:prstGeom>
              <a:solidFill>
                <a:srgbClr val="01C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椭圆 20">
                <a:extLst>
                  <a:ext uri="{FF2B5EF4-FFF2-40B4-BE49-F238E27FC236}">
                    <a16:creationId xmlns:a16="http://schemas.microsoft.com/office/drawing/2014/main" id="{73A21479-8C67-A0CA-6187-802EC2F3E3C4}"/>
                  </a:ext>
                </a:extLst>
              </p:cNvPr>
              <p:cNvSpPr/>
              <p:nvPr/>
            </p:nvSpPr>
            <p:spPr>
              <a:xfrm>
                <a:off x="2742565" y="2919095"/>
                <a:ext cx="1019810" cy="1019810"/>
              </a:xfrm>
              <a:prstGeom prst="ellipse">
                <a:avLst/>
              </a:prstGeom>
              <a:gradFill>
                <a:gsLst>
                  <a:gs pos="100000">
                    <a:srgbClr val="F7F7F7"/>
                  </a:gs>
                  <a:gs pos="0">
                    <a:srgbClr val="B0B0B0"/>
                  </a:gs>
                </a:gsLst>
                <a:lin ang="2700000" scaled="1"/>
              </a:gradFill>
              <a:ln w="3810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5" name="Group 62">
              <a:extLst>
                <a:ext uri="{FF2B5EF4-FFF2-40B4-BE49-F238E27FC236}">
                  <a16:creationId xmlns:a16="http://schemas.microsoft.com/office/drawing/2014/main" id="{FD7FEFD1-EA6A-9582-3B70-F1D8AF1BB089}"/>
                </a:ext>
              </a:extLst>
            </p:cNvPr>
            <p:cNvGrpSpPr>
              <a:grpSpLocks noChangeAspect="1"/>
            </p:cNvGrpSpPr>
            <p:nvPr/>
          </p:nvGrpSpPr>
          <p:grpSpPr bwMode="auto">
            <a:xfrm>
              <a:off x="7952069" y="4169753"/>
              <a:ext cx="465122" cy="371377"/>
              <a:chOff x="3775" y="2110"/>
              <a:chExt cx="129" cy="103"/>
            </a:xfrm>
            <a:solidFill>
              <a:srgbClr val="00BBCF"/>
            </a:solidFill>
            <a:effectLst/>
          </p:grpSpPr>
          <p:sp>
            <p:nvSpPr>
              <p:cNvPr id="26" name="Freeform 63">
                <a:extLst>
                  <a:ext uri="{FF2B5EF4-FFF2-40B4-BE49-F238E27FC236}">
                    <a16:creationId xmlns:a16="http://schemas.microsoft.com/office/drawing/2014/main" id="{8D657728-9CA9-B702-AA03-A838EF54099F}"/>
                  </a:ext>
                </a:extLst>
              </p:cNvPr>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 name="Freeform 64">
                <a:extLst>
                  <a:ext uri="{FF2B5EF4-FFF2-40B4-BE49-F238E27FC236}">
                    <a16:creationId xmlns:a16="http://schemas.microsoft.com/office/drawing/2014/main" id="{DFDCDD9D-140C-DC8D-F3CE-0650D6017914}"/>
                  </a:ext>
                </a:extLst>
              </p:cNvPr>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 name="Freeform 65">
                <a:extLst>
                  <a:ext uri="{FF2B5EF4-FFF2-40B4-BE49-F238E27FC236}">
                    <a16:creationId xmlns:a16="http://schemas.microsoft.com/office/drawing/2014/main" id="{18FBF771-2403-0768-8CC1-AC0C73718112}"/>
                  </a:ext>
                </a:extLst>
              </p:cNvPr>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31" name="组合 21">
            <a:extLst>
              <a:ext uri="{FF2B5EF4-FFF2-40B4-BE49-F238E27FC236}">
                <a16:creationId xmlns:a16="http://schemas.microsoft.com/office/drawing/2014/main" id="{DABE757C-EEA2-A1D4-AB4E-17C87EE99240}"/>
              </a:ext>
            </a:extLst>
          </p:cNvPr>
          <p:cNvGrpSpPr/>
          <p:nvPr/>
        </p:nvGrpSpPr>
        <p:grpSpPr>
          <a:xfrm>
            <a:off x="7028762" y="1594686"/>
            <a:ext cx="1170822" cy="1170399"/>
            <a:chOff x="7007050" y="938219"/>
            <a:chExt cx="1170670" cy="1170670"/>
          </a:xfrm>
        </p:grpSpPr>
        <p:grpSp>
          <p:nvGrpSpPr>
            <p:cNvPr id="32" name="组合 22">
              <a:extLst>
                <a:ext uri="{FF2B5EF4-FFF2-40B4-BE49-F238E27FC236}">
                  <a16:creationId xmlns:a16="http://schemas.microsoft.com/office/drawing/2014/main" id="{98229654-4F7F-FA95-527D-9ADDFFCD0676}"/>
                </a:ext>
              </a:extLst>
            </p:cNvPr>
            <p:cNvGrpSpPr/>
            <p:nvPr/>
          </p:nvGrpSpPr>
          <p:grpSpPr>
            <a:xfrm>
              <a:off x="7007050" y="938219"/>
              <a:ext cx="1170670" cy="1170670"/>
              <a:chOff x="2586038" y="2761615"/>
              <a:chExt cx="1334770" cy="1334770"/>
            </a:xfrm>
          </p:grpSpPr>
          <p:sp>
            <p:nvSpPr>
              <p:cNvPr id="41" name="椭圆 31">
                <a:extLst>
                  <a:ext uri="{FF2B5EF4-FFF2-40B4-BE49-F238E27FC236}">
                    <a16:creationId xmlns:a16="http://schemas.microsoft.com/office/drawing/2014/main" id="{7580E22E-D937-77E3-5025-DE062413C975}"/>
                  </a:ext>
                </a:extLst>
              </p:cNvPr>
              <p:cNvSpPr/>
              <p:nvPr/>
            </p:nvSpPr>
            <p:spPr>
              <a:xfrm>
                <a:off x="2586038" y="2761615"/>
                <a:ext cx="1334770" cy="1334770"/>
              </a:xfrm>
              <a:prstGeom prst="ellipse">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椭圆 32">
                <a:extLst>
                  <a:ext uri="{FF2B5EF4-FFF2-40B4-BE49-F238E27FC236}">
                    <a16:creationId xmlns:a16="http://schemas.microsoft.com/office/drawing/2014/main" id="{6C6F6DC0-7BA9-90C9-FCC3-F262B951EBFA}"/>
                  </a:ext>
                </a:extLst>
              </p:cNvPr>
              <p:cNvSpPr/>
              <p:nvPr/>
            </p:nvSpPr>
            <p:spPr>
              <a:xfrm>
                <a:off x="2742565" y="2919095"/>
                <a:ext cx="1019810" cy="1019810"/>
              </a:xfrm>
              <a:prstGeom prst="ellipse">
                <a:avLst/>
              </a:prstGeom>
              <a:gradFill>
                <a:gsLst>
                  <a:gs pos="100000">
                    <a:srgbClr val="F7F7F7"/>
                  </a:gs>
                  <a:gs pos="0">
                    <a:srgbClr val="B0B0B0"/>
                  </a:gs>
                </a:gsLst>
                <a:lin ang="2700000" scaled="1"/>
              </a:gradFill>
              <a:ln w="3810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3" name="Group 68">
              <a:extLst>
                <a:ext uri="{FF2B5EF4-FFF2-40B4-BE49-F238E27FC236}">
                  <a16:creationId xmlns:a16="http://schemas.microsoft.com/office/drawing/2014/main" id="{70160049-B931-BD4F-1D44-1E0AC1EB78D8}"/>
                </a:ext>
              </a:extLst>
            </p:cNvPr>
            <p:cNvGrpSpPr>
              <a:grpSpLocks noChangeAspect="1"/>
            </p:cNvGrpSpPr>
            <p:nvPr/>
          </p:nvGrpSpPr>
          <p:grpSpPr bwMode="auto">
            <a:xfrm>
              <a:off x="7371052" y="1351951"/>
              <a:ext cx="414907" cy="399764"/>
              <a:chOff x="3770" y="2095"/>
              <a:chExt cx="137" cy="132"/>
            </a:xfrm>
            <a:solidFill>
              <a:srgbClr val="663A77"/>
            </a:solidFill>
            <a:effectLst/>
          </p:grpSpPr>
          <p:sp>
            <p:nvSpPr>
              <p:cNvPr id="34" name="Freeform 69">
                <a:extLst>
                  <a:ext uri="{FF2B5EF4-FFF2-40B4-BE49-F238E27FC236}">
                    <a16:creationId xmlns:a16="http://schemas.microsoft.com/office/drawing/2014/main" id="{EF611A58-B6D9-EDA8-AC93-0F631C95F5EF}"/>
                  </a:ext>
                </a:extLst>
              </p:cNvPr>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 name="Freeform 70">
                <a:extLst>
                  <a:ext uri="{FF2B5EF4-FFF2-40B4-BE49-F238E27FC236}">
                    <a16:creationId xmlns:a16="http://schemas.microsoft.com/office/drawing/2014/main" id="{A32868E1-B84F-4B9E-5677-EC6F867A08CA}"/>
                  </a:ext>
                </a:extLst>
              </p:cNvPr>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 name="Freeform 71">
                <a:extLst>
                  <a:ext uri="{FF2B5EF4-FFF2-40B4-BE49-F238E27FC236}">
                    <a16:creationId xmlns:a16="http://schemas.microsoft.com/office/drawing/2014/main" id="{15A75802-39F6-DB9D-9F47-7C90F8FEC382}"/>
                  </a:ext>
                </a:extLst>
              </p:cNvPr>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 name="Freeform 72">
                <a:extLst>
                  <a:ext uri="{FF2B5EF4-FFF2-40B4-BE49-F238E27FC236}">
                    <a16:creationId xmlns:a16="http://schemas.microsoft.com/office/drawing/2014/main" id="{8F138291-1B44-B397-8B51-ED12ECA37E7C}"/>
                  </a:ext>
                </a:extLst>
              </p:cNvPr>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 name="Freeform 73">
                <a:extLst>
                  <a:ext uri="{FF2B5EF4-FFF2-40B4-BE49-F238E27FC236}">
                    <a16:creationId xmlns:a16="http://schemas.microsoft.com/office/drawing/2014/main" id="{36797481-402C-7FFB-7E62-68DDAE53D0A7}"/>
                  </a:ext>
                </a:extLst>
              </p:cNvPr>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 name="Freeform 74">
                <a:extLst>
                  <a:ext uri="{FF2B5EF4-FFF2-40B4-BE49-F238E27FC236}">
                    <a16:creationId xmlns:a16="http://schemas.microsoft.com/office/drawing/2014/main" id="{6A0C6638-60ED-A8A3-E969-B0DC03DD577D}"/>
                  </a:ext>
                </a:extLst>
              </p:cNvPr>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 name="Freeform 75">
                <a:extLst>
                  <a:ext uri="{FF2B5EF4-FFF2-40B4-BE49-F238E27FC236}">
                    <a16:creationId xmlns:a16="http://schemas.microsoft.com/office/drawing/2014/main" id="{2CCAE37A-0D3E-3C20-4DD9-3B7C364AD57D}"/>
                  </a:ext>
                </a:extLst>
              </p:cNvPr>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43" name="组合 33">
            <a:extLst>
              <a:ext uri="{FF2B5EF4-FFF2-40B4-BE49-F238E27FC236}">
                <a16:creationId xmlns:a16="http://schemas.microsoft.com/office/drawing/2014/main" id="{2C81114B-F304-2930-6587-06EA7567D464}"/>
              </a:ext>
            </a:extLst>
          </p:cNvPr>
          <p:cNvGrpSpPr/>
          <p:nvPr/>
        </p:nvGrpSpPr>
        <p:grpSpPr>
          <a:xfrm>
            <a:off x="7680380" y="5244098"/>
            <a:ext cx="2936818" cy="644595"/>
            <a:chOff x="7679381" y="5245315"/>
            <a:chExt cx="2936436" cy="644745"/>
          </a:xfrm>
        </p:grpSpPr>
        <p:sp>
          <p:nvSpPr>
            <p:cNvPr id="44" name="文本框 32">
              <a:extLst>
                <a:ext uri="{FF2B5EF4-FFF2-40B4-BE49-F238E27FC236}">
                  <a16:creationId xmlns:a16="http://schemas.microsoft.com/office/drawing/2014/main" id="{272E3373-C445-5BC7-D30B-7F77F68D38F9}"/>
                </a:ext>
              </a:extLst>
            </p:cNvPr>
            <p:cNvSpPr txBox="1"/>
            <p:nvPr/>
          </p:nvSpPr>
          <p:spPr>
            <a:xfrm>
              <a:off x="7679381" y="5245315"/>
              <a:ext cx="2936436" cy="430987"/>
            </a:xfrm>
            <a:prstGeom prst="rect">
              <a:avLst/>
            </a:prstGeom>
            <a:noFill/>
          </p:spPr>
          <p:txBody>
            <a:bodyPr wrap="square" rtlCol="0">
              <a:spAutoFit/>
            </a:bodyPr>
            <a:lstStyle/>
            <a:p>
              <a:r>
                <a:rPr lang="en-US" altLang="zh-CN" sz="2200" b="1" dirty="0">
                  <a:solidFill>
                    <a:srgbClr val="01ACBE"/>
                  </a:solidFill>
                  <a:latin typeface="Garamond" panose="02020404030301010803" pitchFamily="18" charset="0"/>
                  <a:ea typeface="微软雅黑" panose="020B0503020204020204" pitchFamily="34" charset="-122"/>
                  <a:cs typeface="Arial" panose="020B0604020202020204" pitchFamily="34" charset="0"/>
                </a:rPr>
                <a:t>Domain Knowledge</a:t>
              </a:r>
              <a:endParaRPr lang="zh-CN" altLang="en-US" sz="2200" b="1" dirty="0">
                <a:solidFill>
                  <a:srgbClr val="01ACBE"/>
                </a:solidFill>
                <a:latin typeface="Garamond" panose="02020404030301010803" pitchFamily="18" charset="0"/>
                <a:ea typeface="微软雅黑" panose="020B0503020204020204" pitchFamily="34" charset="-122"/>
                <a:cs typeface="Arial" panose="020B0604020202020204" pitchFamily="34" charset="0"/>
              </a:endParaRPr>
            </a:p>
          </p:txBody>
        </p:sp>
        <p:sp>
          <p:nvSpPr>
            <p:cNvPr id="45" name="文本框 129">
              <a:extLst>
                <a:ext uri="{FF2B5EF4-FFF2-40B4-BE49-F238E27FC236}">
                  <a16:creationId xmlns:a16="http://schemas.microsoft.com/office/drawing/2014/main" id="{0C9A367E-EE8C-C6E5-AE82-029CD605CC73}"/>
                </a:ext>
              </a:extLst>
            </p:cNvPr>
            <p:cNvSpPr txBox="1"/>
            <p:nvPr/>
          </p:nvSpPr>
          <p:spPr>
            <a:xfrm>
              <a:off x="7684508" y="5582211"/>
              <a:ext cx="2528697" cy="307849"/>
            </a:xfrm>
            <a:prstGeom prst="rect">
              <a:avLst/>
            </a:prstGeom>
            <a:noFill/>
          </p:spPr>
          <p:txBody>
            <a:bodyPr wrap="square" rtlCol="0">
              <a:spAutoFit/>
            </a:bodyPr>
            <a:lstStyle/>
            <a:p>
              <a:r>
                <a:rPr lang="en-US" altLang="zh-CN" sz="1400" dirty="0">
                  <a:solidFill>
                    <a:prstClr val="black">
                      <a:lumMod val="50000"/>
                      <a:lumOff val="50000"/>
                    </a:prstClr>
                  </a:solidFill>
                  <a:latin typeface="Times New Roman" panose="02020603050405020304" pitchFamily="18" charset="0"/>
                  <a:ea typeface="微软雅黑" panose="020B0503020204020204" pitchFamily="34" charset="-122"/>
                  <a:cs typeface="Times New Roman" panose="02020603050405020304" pitchFamily="18" charset="0"/>
                </a:rPr>
                <a:t>Health science, medical</a:t>
              </a:r>
              <a:endParaRPr lang="zh-CN" altLang="en-US" sz="1400" dirty="0">
                <a:solidFill>
                  <a:prstClr val="black">
                    <a:lumMod val="50000"/>
                    <a:lumOff val="50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6" name="组合 36">
            <a:extLst>
              <a:ext uri="{FF2B5EF4-FFF2-40B4-BE49-F238E27FC236}">
                <a16:creationId xmlns:a16="http://schemas.microsoft.com/office/drawing/2014/main" id="{E410EE1B-43C5-06DF-C0D9-76F7C76BC36E}"/>
              </a:ext>
            </a:extLst>
          </p:cNvPr>
          <p:cNvGrpSpPr/>
          <p:nvPr/>
        </p:nvGrpSpPr>
        <p:grpSpPr>
          <a:xfrm>
            <a:off x="798286" y="1997981"/>
            <a:ext cx="2552837" cy="644595"/>
            <a:chOff x="798181" y="1998440"/>
            <a:chExt cx="2552506" cy="644744"/>
          </a:xfrm>
        </p:grpSpPr>
        <p:sp>
          <p:nvSpPr>
            <p:cNvPr id="47" name="文本框 32">
              <a:extLst>
                <a:ext uri="{FF2B5EF4-FFF2-40B4-BE49-F238E27FC236}">
                  <a16:creationId xmlns:a16="http://schemas.microsoft.com/office/drawing/2014/main" id="{4EF9A95E-16A0-12E6-5C6C-A4A5EDD5E331}"/>
                </a:ext>
              </a:extLst>
            </p:cNvPr>
            <p:cNvSpPr txBox="1"/>
            <p:nvPr/>
          </p:nvSpPr>
          <p:spPr>
            <a:xfrm>
              <a:off x="798181" y="1998440"/>
              <a:ext cx="2552506" cy="430987"/>
            </a:xfrm>
            <a:prstGeom prst="rect">
              <a:avLst/>
            </a:prstGeom>
            <a:noFill/>
          </p:spPr>
          <p:txBody>
            <a:bodyPr wrap="square" rtlCol="0">
              <a:spAutoFit/>
            </a:bodyPr>
            <a:lstStyle/>
            <a:p>
              <a:r>
                <a:rPr lang="en-US" altLang="zh-CN" sz="2200" b="1" dirty="0">
                  <a:solidFill>
                    <a:srgbClr val="FF7171"/>
                  </a:solidFill>
                  <a:latin typeface="Garamond" panose="02020404030301010803" pitchFamily="18" charset="0"/>
                  <a:ea typeface="微软雅黑" panose="020B0503020204020204" pitchFamily="34" charset="-122"/>
                  <a:cs typeface="Times New Roman" panose="02020603050405020304" pitchFamily="18" charset="0"/>
                </a:rPr>
                <a:t>Computer Science</a:t>
              </a:r>
              <a:endParaRPr lang="zh-CN" altLang="en-US" sz="2200" b="1" dirty="0">
                <a:solidFill>
                  <a:srgbClr val="FF7171"/>
                </a:solidFill>
                <a:latin typeface="Garamond" panose="02020404030301010803" pitchFamily="18" charset="0"/>
                <a:ea typeface="微软雅黑" panose="020B0503020204020204" pitchFamily="34" charset="-122"/>
                <a:cs typeface="Times New Roman" panose="02020603050405020304" pitchFamily="18" charset="0"/>
              </a:endParaRPr>
            </a:p>
          </p:txBody>
        </p:sp>
        <p:sp>
          <p:nvSpPr>
            <p:cNvPr id="48" name="文本框 129">
              <a:extLst>
                <a:ext uri="{FF2B5EF4-FFF2-40B4-BE49-F238E27FC236}">
                  <a16:creationId xmlns:a16="http://schemas.microsoft.com/office/drawing/2014/main" id="{1E5F2AB5-65A4-5FC9-3442-073837538A42}"/>
                </a:ext>
              </a:extLst>
            </p:cNvPr>
            <p:cNvSpPr txBox="1"/>
            <p:nvPr/>
          </p:nvSpPr>
          <p:spPr>
            <a:xfrm>
              <a:off x="801108" y="2335336"/>
              <a:ext cx="2176009" cy="307848"/>
            </a:xfrm>
            <a:prstGeom prst="rect">
              <a:avLst/>
            </a:prstGeom>
            <a:noFill/>
          </p:spPr>
          <p:txBody>
            <a:bodyPr wrap="square" rtlCol="0">
              <a:spAutoFit/>
            </a:bodyPr>
            <a:lstStyle/>
            <a:p>
              <a:r>
                <a:rPr lang="en-US" altLang="zh-CN" sz="1400" dirty="0">
                  <a:solidFill>
                    <a:prstClr val="black">
                      <a:lumMod val="50000"/>
                      <a:lumOff val="50000"/>
                    </a:prstClr>
                  </a:solidFill>
                  <a:latin typeface="Times New Roman" panose="02020603050405020304" pitchFamily="18" charset="0"/>
                  <a:ea typeface="微软雅黑" panose="020B0503020204020204" pitchFamily="34" charset="-122"/>
                  <a:cs typeface="Times New Roman" panose="02020603050405020304" pitchFamily="18" charset="0"/>
                </a:rPr>
                <a:t>Programming</a:t>
              </a:r>
              <a:endParaRPr lang="zh-CN" altLang="en-US" sz="1400" dirty="0">
                <a:solidFill>
                  <a:prstClr val="black">
                    <a:lumMod val="50000"/>
                    <a:lumOff val="50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9" name="组合 39">
            <a:extLst>
              <a:ext uri="{FF2B5EF4-FFF2-40B4-BE49-F238E27FC236}">
                <a16:creationId xmlns:a16="http://schemas.microsoft.com/office/drawing/2014/main" id="{907499D7-98B7-CCD1-5A04-6F7D4140CDAB}"/>
              </a:ext>
            </a:extLst>
          </p:cNvPr>
          <p:cNvGrpSpPr/>
          <p:nvPr/>
        </p:nvGrpSpPr>
        <p:grpSpPr>
          <a:xfrm>
            <a:off x="8442270" y="1732774"/>
            <a:ext cx="2488888" cy="644595"/>
            <a:chOff x="8441173" y="1733174"/>
            <a:chExt cx="2488564" cy="644744"/>
          </a:xfrm>
        </p:grpSpPr>
        <p:sp>
          <p:nvSpPr>
            <p:cNvPr id="50" name="文本框 32">
              <a:extLst>
                <a:ext uri="{FF2B5EF4-FFF2-40B4-BE49-F238E27FC236}">
                  <a16:creationId xmlns:a16="http://schemas.microsoft.com/office/drawing/2014/main" id="{627C9480-3E17-566A-7639-A97DF8D60806}"/>
                </a:ext>
              </a:extLst>
            </p:cNvPr>
            <p:cNvSpPr txBox="1"/>
            <p:nvPr/>
          </p:nvSpPr>
          <p:spPr>
            <a:xfrm>
              <a:off x="8471469" y="1733174"/>
              <a:ext cx="2458268" cy="430987"/>
            </a:xfrm>
            <a:prstGeom prst="rect">
              <a:avLst/>
            </a:prstGeom>
            <a:noFill/>
          </p:spPr>
          <p:txBody>
            <a:bodyPr wrap="square" rtlCol="0">
              <a:spAutoFit/>
            </a:bodyPr>
            <a:lstStyle/>
            <a:p>
              <a:r>
                <a:rPr lang="en-US" altLang="zh-CN" sz="2200" b="1" dirty="0">
                  <a:solidFill>
                    <a:srgbClr val="7030A0"/>
                  </a:solidFill>
                  <a:latin typeface="Garamond" panose="02020404030301010803" pitchFamily="18" charset="0"/>
                  <a:ea typeface="微软雅黑" panose="020B0503020204020204" pitchFamily="34" charset="-122"/>
                  <a:cs typeface="Arial" panose="020B0604020202020204" pitchFamily="34" charset="0"/>
                </a:rPr>
                <a:t>Math &amp; Statistics</a:t>
              </a:r>
              <a:endParaRPr lang="zh-CN" altLang="en-US" sz="2200" b="1" dirty="0">
                <a:solidFill>
                  <a:srgbClr val="7030A0"/>
                </a:solidFill>
                <a:latin typeface="Garamond" panose="02020404030301010803" pitchFamily="18" charset="0"/>
                <a:ea typeface="微软雅黑" panose="020B0503020204020204" pitchFamily="34" charset="-122"/>
                <a:cs typeface="Arial" panose="020B0604020202020204" pitchFamily="34" charset="0"/>
              </a:endParaRPr>
            </a:p>
          </p:txBody>
        </p:sp>
        <p:sp>
          <p:nvSpPr>
            <p:cNvPr id="51" name="文本框 129">
              <a:extLst>
                <a:ext uri="{FF2B5EF4-FFF2-40B4-BE49-F238E27FC236}">
                  <a16:creationId xmlns:a16="http://schemas.microsoft.com/office/drawing/2014/main" id="{EFAAB33E-7BE2-9A00-D989-61388E4CAD17}"/>
                </a:ext>
              </a:extLst>
            </p:cNvPr>
            <p:cNvSpPr txBox="1"/>
            <p:nvPr/>
          </p:nvSpPr>
          <p:spPr>
            <a:xfrm>
              <a:off x="8441173" y="2070070"/>
              <a:ext cx="2369769" cy="307848"/>
            </a:xfrm>
            <a:prstGeom prst="rect">
              <a:avLst/>
            </a:prstGeom>
            <a:noFill/>
          </p:spPr>
          <p:txBody>
            <a:bodyPr wrap="square" rtlCol="0">
              <a:spAutoFit/>
            </a:bodyPr>
            <a:lstStyle/>
            <a:p>
              <a:r>
                <a:rPr lang="en-US" altLang="zh-CN" sz="1400" dirty="0">
                  <a:solidFill>
                    <a:prstClr val="black">
                      <a:lumMod val="50000"/>
                      <a:lumOff val="50000"/>
                    </a:prstClr>
                  </a:solidFill>
                  <a:latin typeface="Times New Roman" panose="02020603050405020304" pitchFamily="18" charset="0"/>
                  <a:ea typeface="微软雅黑" panose="020B0503020204020204" pitchFamily="34" charset="-122"/>
                  <a:cs typeface="Times New Roman" panose="02020603050405020304" pitchFamily="18" charset="0"/>
                </a:rPr>
                <a:t>Probability, Linear algebra</a:t>
              </a:r>
              <a:endParaRPr lang="zh-CN" altLang="en-US" sz="1400" dirty="0">
                <a:solidFill>
                  <a:prstClr val="black">
                    <a:lumMod val="50000"/>
                    <a:lumOff val="50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2" name="圆角矩形 42">
            <a:extLst>
              <a:ext uri="{FF2B5EF4-FFF2-40B4-BE49-F238E27FC236}">
                <a16:creationId xmlns:a16="http://schemas.microsoft.com/office/drawing/2014/main" id="{61EDF904-A45C-2D2A-D58C-FD7DF9329A70}"/>
              </a:ext>
            </a:extLst>
          </p:cNvPr>
          <p:cNvSpPr/>
          <p:nvPr/>
        </p:nvSpPr>
        <p:spPr>
          <a:xfrm rot="962035">
            <a:off x="1886037" y="4364366"/>
            <a:ext cx="682055" cy="681808"/>
          </a:xfrm>
          <a:prstGeom prst="roundRect">
            <a:avLst>
              <a:gd name="adj" fmla="val 50000"/>
            </a:avLst>
          </a:prstGeom>
          <a:gradFill>
            <a:gsLst>
              <a:gs pos="0">
                <a:srgbClr val="FA9500"/>
              </a:gs>
              <a:gs pos="100000">
                <a:srgbClr val="FFC269"/>
              </a:gs>
            </a:gsLst>
            <a:lin ang="2700000" scaled="1"/>
          </a:gradFill>
          <a:ln w="22225">
            <a:gradFill flip="none" rotWithShape="1">
              <a:gsLst>
                <a:gs pos="0">
                  <a:srgbClr val="FFD393"/>
                </a:gs>
                <a:gs pos="100000">
                  <a:srgbClr val="FFAB2F"/>
                </a:gs>
              </a:gsLst>
              <a:lin ang="2700000" scaled="1"/>
              <a:tileRect/>
            </a:grad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43">
            <a:extLst>
              <a:ext uri="{FF2B5EF4-FFF2-40B4-BE49-F238E27FC236}">
                <a16:creationId xmlns:a16="http://schemas.microsoft.com/office/drawing/2014/main" id="{F252ABE6-7B84-EB2F-B877-CA99D609D1A2}"/>
              </a:ext>
            </a:extLst>
          </p:cNvPr>
          <p:cNvSpPr/>
          <p:nvPr/>
        </p:nvSpPr>
        <p:spPr>
          <a:xfrm rot="962035">
            <a:off x="10312714" y="4555071"/>
            <a:ext cx="827803" cy="827503"/>
          </a:xfrm>
          <a:prstGeom prst="roundRect">
            <a:avLst>
              <a:gd name="adj" fmla="val 50000"/>
            </a:avLst>
          </a:prstGeom>
          <a:gradFill>
            <a:gsLst>
              <a:gs pos="0">
                <a:srgbClr val="4A9DD3"/>
              </a:gs>
              <a:gs pos="100000">
                <a:srgbClr val="01C4D9"/>
              </a:gs>
            </a:gsLst>
            <a:lin ang="2700000" scaled="1"/>
          </a:gradFill>
          <a:ln w="22225">
            <a:gradFill flip="none" rotWithShape="1">
              <a:gsLst>
                <a:gs pos="0">
                  <a:srgbClr val="00D4EA"/>
                </a:gs>
                <a:gs pos="100000">
                  <a:srgbClr val="0098A8"/>
                </a:gs>
              </a:gsLst>
              <a:lin ang="2700000" scaled="1"/>
              <a:tileRect/>
            </a:grad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圆角矩形 44">
            <a:extLst>
              <a:ext uri="{FF2B5EF4-FFF2-40B4-BE49-F238E27FC236}">
                <a16:creationId xmlns:a16="http://schemas.microsoft.com/office/drawing/2014/main" id="{9A2B4D3C-733C-D5FF-47A7-520922ED66AC}"/>
              </a:ext>
            </a:extLst>
          </p:cNvPr>
          <p:cNvSpPr/>
          <p:nvPr/>
        </p:nvSpPr>
        <p:spPr>
          <a:xfrm rot="962035">
            <a:off x="8789248" y="3748135"/>
            <a:ext cx="714786" cy="714528"/>
          </a:xfrm>
          <a:prstGeom prst="roundRect">
            <a:avLst>
              <a:gd name="adj" fmla="val 50000"/>
            </a:avLst>
          </a:prstGeom>
          <a:gradFill>
            <a:gsLst>
              <a:gs pos="0">
                <a:srgbClr val="E24C4C"/>
              </a:gs>
              <a:gs pos="100000">
                <a:srgbClr val="ED9393"/>
              </a:gs>
            </a:gsLst>
            <a:lin ang="2700000" scaled="1"/>
          </a:gradFill>
          <a:ln w="22225">
            <a:gradFill flip="none" rotWithShape="1">
              <a:gsLst>
                <a:gs pos="0">
                  <a:srgbClr val="F4BABA"/>
                </a:gs>
                <a:gs pos="100000">
                  <a:srgbClr val="E66464"/>
                </a:gs>
              </a:gsLst>
              <a:lin ang="2700000" scaled="1"/>
              <a:tileRect/>
            </a:grad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圆角矩形 45">
            <a:extLst>
              <a:ext uri="{FF2B5EF4-FFF2-40B4-BE49-F238E27FC236}">
                <a16:creationId xmlns:a16="http://schemas.microsoft.com/office/drawing/2014/main" id="{31239AB4-2788-BAAB-5998-968E62AFC739}"/>
              </a:ext>
            </a:extLst>
          </p:cNvPr>
          <p:cNvSpPr/>
          <p:nvPr/>
        </p:nvSpPr>
        <p:spPr>
          <a:xfrm rot="962035">
            <a:off x="3467269" y="5193550"/>
            <a:ext cx="560464" cy="560261"/>
          </a:xfrm>
          <a:prstGeom prst="roundRect">
            <a:avLst>
              <a:gd name="adj" fmla="val 50000"/>
            </a:avLst>
          </a:prstGeom>
          <a:gradFill>
            <a:gsLst>
              <a:gs pos="0">
                <a:srgbClr val="482955"/>
              </a:gs>
              <a:gs pos="100000">
                <a:srgbClr val="78458D"/>
              </a:gs>
            </a:gsLst>
            <a:lin ang="2700000" scaled="1"/>
          </a:gradFill>
          <a:ln w="22225">
            <a:gradFill flip="none" rotWithShape="1">
              <a:gsLst>
                <a:gs pos="0">
                  <a:srgbClr val="9457AD"/>
                </a:gs>
                <a:gs pos="100000">
                  <a:srgbClr val="482A54"/>
                </a:gs>
              </a:gsLst>
              <a:lin ang="2700000" scaled="1"/>
              <a:tileRect/>
            </a:gradFill>
          </a:ln>
          <a:effectLst>
            <a:outerShdw blurRad="2032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圆角矩形 46">
            <a:extLst>
              <a:ext uri="{FF2B5EF4-FFF2-40B4-BE49-F238E27FC236}">
                <a16:creationId xmlns:a16="http://schemas.microsoft.com/office/drawing/2014/main" id="{7F639DDB-79B7-0C57-DAF9-1E04CAE88BEB}"/>
              </a:ext>
            </a:extLst>
          </p:cNvPr>
          <p:cNvSpPr/>
          <p:nvPr/>
        </p:nvSpPr>
        <p:spPr>
          <a:xfrm rot="962035">
            <a:off x="3374734" y="1456829"/>
            <a:ext cx="646599" cy="646365"/>
          </a:xfrm>
          <a:prstGeom prst="roundRect">
            <a:avLst>
              <a:gd name="adj" fmla="val 50000"/>
            </a:avLst>
          </a:prstGeom>
          <a:gradFill>
            <a:gsLst>
              <a:gs pos="0">
                <a:srgbClr val="4A9DD3"/>
              </a:gs>
              <a:gs pos="100000">
                <a:srgbClr val="01C4D9"/>
              </a:gs>
            </a:gsLst>
            <a:lin ang="2700000" scaled="1"/>
          </a:gradFill>
          <a:ln w="22225">
            <a:gradFill flip="none" rotWithShape="1">
              <a:gsLst>
                <a:gs pos="0">
                  <a:srgbClr val="00D4EA"/>
                </a:gs>
                <a:gs pos="100000">
                  <a:srgbClr val="0098A8"/>
                </a:gs>
              </a:gsLst>
              <a:lin ang="2700000" scaled="1"/>
              <a:tileRect/>
            </a:grad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圆角矩形 47">
            <a:extLst>
              <a:ext uri="{FF2B5EF4-FFF2-40B4-BE49-F238E27FC236}">
                <a16:creationId xmlns:a16="http://schemas.microsoft.com/office/drawing/2014/main" id="{86A94CA8-A96F-9913-6E71-FDD307225B31}"/>
              </a:ext>
            </a:extLst>
          </p:cNvPr>
          <p:cNvSpPr/>
          <p:nvPr/>
        </p:nvSpPr>
        <p:spPr>
          <a:xfrm rot="962035">
            <a:off x="10333917" y="2920337"/>
            <a:ext cx="427687" cy="427532"/>
          </a:xfrm>
          <a:prstGeom prst="roundRect">
            <a:avLst>
              <a:gd name="adj" fmla="val 50000"/>
            </a:avLst>
          </a:prstGeom>
          <a:gradFill>
            <a:gsLst>
              <a:gs pos="0">
                <a:srgbClr val="FA9500"/>
              </a:gs>
              <a:gs pos="100000">
                <a:srgbClr val="FFC269"/>
              </a:gs>
            </a:gsLst>
            <a:lin ang="2700000" scaled="1"/>
          </a:gradFill>
          <a:ln w="22225">
            <a:gradFill flip="none" rotWithShape="1">
              <a:gsLst>
                <a:gs pos="0">
                  <a:srgbClr val="FFD393"/>
                </a:gs>
                <a:gs pos="100000">
                  <a:srgbClr val="FFAB2F"/>
                </a:gs>
              </a:gsLst>
              <a:lin ang="2700000" scaled="1"/>
              <a:tileRect/>
            </a:grad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圆角矩形 55">
            <a:extLst>
              <a:ext uri="{FF2B5EF4-FFF2-40B4-BE49-F238E27FC236}">
                <a16:creationId xmlns:a16="http://schemas.microsoft.com/office/drawing/2014/main" id="{ACA2F2D2-7ADF-E53D-E934-574921CA1D7E}"/>
              </a:ext>
            </a:extLst>
          </p:cNvPr>
          <p:cNvSpPr/>
          <p:nvPr/>
        </p:nvSpPr>
        <p:spPr>
          <a:xfrm rot="962035">
            <a:off x="2299365" y="1468213"/>
            <a:ext cx="366181" cy="366048"/>
          </a:xfrm>
          <a:prstGeom prst="roundRect">
            <a:avLst>
              <a:gd name="adj" fmla="val 50000"/>
            </a:avLst>
          </a:prstGeom>
          <a:gradFill>
            <a:gsLst>
              <a:gs pos="0">
                <a:srgbClr val="E24C4C"/>
              </a:gs>
              <a:gs pos="100000">
                <a:srgbClr val="ED9393"/>
              </a:gs>
            </a:gsLst>
            <a:lin ang="2700000" scaled="1"/>
          </a:gradFill>
          <a:ln w="22225">
            <a:gradFill flip="none" rotWithShape="1">
              <a:gsLst>
                <a:gs pos="0">
                  <a:srgbClr val="F4BABA"/>
                </a:gs>
                <a:gs pos="100000">
                  <a:srgbClr val="E66464"/>
                </a:gs>
              </a:gsLst>
              <a:lin ang="2700000" scaled="1"/>
              <a:tileRect/>
            </a:grad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10777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250"/>
                                        <p:tgtEl>
                                          <p:spTgt spid="5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250"/>
                                        <p:tgtEl>
                                          <p:spTgt spid="5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250"/>
                                        <p:tgtEl>
                                          <p:spTgt spid="54"/>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250"/>
                                        <p:tgtEl>
                                          <p:spTgt spid="58"/>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250"/>
                                        <p:tgtEl>
                                          <p:spTgt spid="53"/>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250"/>
                                        <p:tgtEl>
                                          <p:spTgt spid="52"/>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250"/>
                                        <p:tgtEl>
                                          <p:spTgt spid="57"/>
                                        </p:tgtEl>
                                      </p:cBhvr>
                                    </p:animEffect>
                                  </p:childTnLst>
                                </p:cTn>
                              </p:par>
                            </p:childTnLst>
                          </p:cTn>
                        </p:par>
                        <p:par>
                          <p:cTn id="36" fill="hold">
                            <p:stCondLst>
                              <p:cond delay="275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3250"/>
                            </p:stCondLst>
                            <p:childTnLst>
                              <p:par>
                                <p:cTn id="41" presetID="10" presetClass="entr" presetSubtype="0"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3750"/>
                            </p:stCondLst>
                            <p:childTnLst>
                              <p:par>
                                <p:cTn id="45" presetID="10" presetClass="entr" presetSubtype="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4250"/>
                            </p:stCondLst>
                            <p:childTnLst>
                              <p:par>
                                <p:cTn id="49" presetID="14" presetClass="entr" presetSubtype="1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randombar(horizontal)">
                                      <p:cBhvr>
                                        <p:cTn id="51" dur="500"/>
                                        <p:tgtEl>
                                          <p:spTgt spid="49"/>
                                        </p:tgtEl>
                                      </p:cBhvr>
                                    </p:animEffect>
                                  </p:childTnLst>
                                </p:cTn>
                              </p:par>
                              <p:par>
                                <p:cTn id="52" presetID="14" presetClass="entr" presetSubtype="1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randombar(horizontal)">
                                      <p:cBhvr>
                                        <p:cTn id="54" dur="500"/>
                                        <p:tgtEl>
                                          <p:spTgt spid="46"/>
                                        </p:tgtEl>
                                      </p:cBhvr>
                                    </p:animEffect>
                                  </p:childTnLst>
                                </p:cTn>
                              </p:par>
                              <p:par>
                                <p:cTn id="55" presetID="14" presetClass="entr" presetSubtype="1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randombar(horizontal)">
                                      <p:cBhvr>
                                        <p:cTn id="5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P spid="57" grpId="0" animBg="1"/>
      <p:bldP spid="5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65158-D33A-C0FE-661A-A656855B4E60}"/>
              </a:ext>
            </a:extLst>
          </p:cNvPr>
          <p:cNvSpPr>
            <a:spLocks noGrp="1"/>
          </p:cNvSpPr>
          <p:nvPr>
            <p:ph type="title"/>
          </p:nvPr>
        </p:nvSpPr>
        <p:spPr>
          <a:xfrm>
            <a:off x="838200" y="365125"/>
            <a:ext cx="10515600" cy="1325563"/>
          </a:xfrm>
        </p:spPr>
        <p:txBody>
          <a:bodyPr/>
          <a:lstStyle/>
          <a:p>
            <a:r>
              <a:rPr lang="en-US" dirty="0"/>
              <a:t>Class Schedule</a:t>
            </a:r>
          </a:p>
        </p:txBody>
      </p:sp>
    </p:spTree>
    <p:extLst>
      <p:ext uri="{BB962C8B-B14F-4D97-AF65-F5344CB8AC3E}">
        <p14:creationId xmlns:p14="http://schemas.microsoft.com/office/powerpoint/2010/main" val="3819736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B4A2-0A4B-9856-AB79-6B8B82413E7A}"/>
              </a:ext>
            </a:extLst>
          </p:cNvPr>
          <p:cNvSpPr>
            <a:spLocks noGrp="1"/>
          </p:cNvSpPr>
          <p:nvPr>
            <p:ph type="title"/>
          </p:nvPr>
        </p:nvSpPr>
        <p:spPr>
          <a:xfrm>
            <a:off x="838200" y="365125"/>
            <a:ext cx="10515600" cy="1325563"/>
          </a:xfrm>
        </p:spPr>
        <p:txBody>
          <a:bodyPr/>
          <a:lstStyle/>
          <a:p>
            <a:r>
              <a:rPr lang="en-US" dirty="0"/>
              <a:t>Course Website</a:t>
            </a:r>
          </a:p>
        </p:txBody>
      </p:sp>
      <p:sp>
        <p:nvSpPr>
          <p:cNvPr id="5" name="TextBox 4">
            <a:extLst>
              <a:ext uri="{FF2B5EF4-FFF2-40B4-BE49-F238E27FC236}">
                <a16:creationId xmlns:a16="http://schemas.microsoft.com/office/drawing/2014/main" id="{C5C65918-E495-F8D5-2419-9D480DD49384}"/>
              </a:ext>
            </a:extLst>
          </p:cNvPr>
          <p:cNvSpPr txBox="1"/>
          <p:nvPr/>
        </p:nvSpPr>
        <p:spPr>
          <a:xfrm>
            <a:off x="5060175" y="843240"/>
            <a:ext cx="3462936" cy="369332"/>
          </a:xfrm>
          <a:prstGeom prst="rect">
            <a:avLst/>
          </a:prstGeom>
          <a:noFill/>
        </p:spPr>
        <p:txBody>
          <a:bodyPr wrap="none" rtlCol="0">
            <a:spAutoFit/>
          </a:bodyPr>
          <a:lstStyle/>
          <a:p>
            <a:r>
              <a:rPr lang="en-US" dirty="0">
                <a:hlinkClick r:id="rId2"/>
              </a:rPr>
              <a:t>https://tarheels.live/biosdlcourse/</a:t>
            </a:r>
            <a:r>
              <a:rPr lang="en-US" dirty="0"/>
              <a:t> </a:t>
            </a:r>
          </a:p>
        </p:txBody>
      </p:sp>
      <p:pic>
        <p:nvPicPr>
          <p:cNvPr id="6" name="Picture 5">
            <a:extLst>
              <a:ext uri="{FF2B5EF4-FFF2-40B4-BE49-F238E27FC236}">
                <a16:creationId xmlns:a16="http://schemas.microsoft.com/office/drawing/2014/main" id="{9D9F018C-5672-D16A-E745-8D273B84321E}"/>
              </a:ext>
            </a:extLst>
          </p:cNvPr>
          <p:cNvPicPr>
            <a:picLocks noChangeAspect="1"/>
          </p:cNvPicPr>
          <p:nvPr/>
        </p:nvPicPr>
        <p:blipFill>
          <a:blip r:embed="rId3"/>
          <a:stretch>
            <a:fillRect/>
          </a:stretch>
        </p:blipFill>
        <p:spPr>
          <a:xfrm>
            <a:off x="1814689" y="1690687"/>
            <a:ext cx="7772400" cy="4445248"/>
          </a:xfrm>
          <a:prstGeom prst="rect">
            <a:avLst/>
          </a:prstGeom>
        </p:spPr>
      </p:pic>
    </p:spTree>
    <p:extLst>
      <p:ext uri="{BB962C8B-B14F-4D97-AF65-F5344CB8AC3E}">
        <p14:creationId xmlns:p14="http://schemas.microsoft.com/office/powerpoint/2010/main" val="3780080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200" y="365125"/>
            <a:ext cx="10515600" cy="1325563"/>
          </a:xfrm>
        </p:spPr>
        <p:txBody>
          <a:bodyPr/>
          <a:lstStyle/>
          <a:p>
            <a:r>
              <a:rPr lang="en-US" altLang="zh-CN" dirty="0"/>
              <a:t>Neural</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p:txBody>
          <a:bodyPr>
            <a:noAutofit/>
          </a:bodyPr>
          <a:lstStyle/>
          <a:p>
            <a:pPr>
              <a:spcAft>
                <a:spcPts val="600"/>
              </a:spcAft>
            </a:pPr>
            <a:r>
              <a:rPr lang="en-US" altLang="zh-CN" sz="2000" dirty="0"/>
              <a:t>A neural network is a computational model inspired by the human brain's interconnected neurons.</a:t>
            </a:r>
          </a:p>
          <a:p>
            <a:pPr>
              <a:spcAft>
                <a:spcPts val="600"/>
              </a:spcAft>
            </a:pPr>
            <a:r>
              <a:rPr lang="en-US" altLang="zh-CN" sz="2000" dirty="0"/>
              <a:t>It consists of layers: input layer, hidden layers, and output layer.</a:t>
            </a:r>
          </a:p>
          <a:p>
            <a:pPr>
              <a:spcAft>
                <a:spcPts val="600"/>
              </a:spcAft>
            </a:pPr>
            <a:r>
              <a:rPr lang="en-US" altLang="zh-CN" sz="2000" dirty="0"/>
              <a:t>Neurons in each layer process information using activation functions.</a:t>
            </a:r>
          </a:p>
          <a:p>
            <a:pPr>
              <a:spcAft>
                <a:spcPts val="600"/>
              </a:spcAft>
            </a:pPr>
            <a:r>
              <a:rPr lang="en-US" altLang="zh-CN" sz="2000" dirty="0"/>
              <a:t>Weights and biases are learned parameters that determine the strength of connections between neurons.</a:t>
            </a:r>
          </a:p>
        </p:txBody>
      </p:sp>
    </p:spTree>
    <p:extLst>
      <p:ext uri="{BB962C8B-B14F-4D97-AF65-F5344CB8AC3E}">
        <p14:creationId xmlns:p14="http://schemas.microsoft.com/office/powerpoint/2010/main" val="3502212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200" y="365125"/>
            <a:ext cx="10515600" cy="1325563"/>
          </a:xfrm>
        </p:spPr>
        <p:txBody>
          <a:bodyPr/>
          <a:lstStyle/>
          <a:p>
            <a:r>
              <a:rPr lang="en-US" altLang="zh-CN" dirty="0"/>
              <a:t>Key</a:t>
            </a:r>
            <a:r>
              <a:rPr lang="zh-CN" altLang="en-US" dirty="0"/>
              <a:t> </a:t>
            </a:r>
            <a:r>
              <a:rPr lang="en-US" altLang="zh-CN" dirty="0"/>
              <a:t>Concepts</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p:txBody>
          <a:bodyPr>
            <a:noAutofit/>
          </a:bodyPr>
          <a:lstStyle/>
          <a:p>
            <a:pPr>
              <a:spcAft>
                <a:spcPts val="600"/>
              </a:spcAft>
            </a:pPr>
            <a:r>
              <a:rPr lang="en-US" altLang="zh-CN" sz="2000" dirty="0"/>
              <a:t>Activation functions introduce non-linearity, enabling neural networks to model complex relationships.</a:t>
            </a:r>
          </a:p>
          <a:p>
            <a:pPr>
              <a:spcAft>
                <a:spcPts val="600"/>
              </a:spcAft>
            </a:pPr>
            <a:r>
              <a:rPr lang="en-US" altLang="zh-CN" sz="2000" dirty="0"/>
              <a:t>Forward propagation involves passing input data through the network to generate predictions.</a:t>
            </a:r>
          </a:p>
          <a:p>
            <a:pPr>
              <a:spcAft>
                <a:spcPts val="600"/>
              </a:spcAft>
            </a:pPr>
            <a:r>
              <a:rPr lang="en-US" altLang="zh-CN" sz="2000" dirty="0"/>
              <a:t>Backward propagation calculates gradients to update weights and minimize the difference between predictions and actual targets.</a:t>
            </a:r>
          </a:p>
          <a:p>
            <a:pPr>
              <a:spcAft>
                <a:spcPts val="600"/>
              </a:spcAft>
            </a:pPr>
            <a:r>
              <a:rPr lang="en-US" altLang="zh-CN" sz="2000" dirty="0"/>
              <a:t>Gradient descent is an optimization technique used to iteratively adjust weights and minimize the loss function.</a:t>
            </a:r>
          </a:p>
        </p:txBody>
      </p:sp>
    </p:spTree>
    <p:extLst>
      <p:ext uri="{BB962C8B-B14F-4D97-AF65-F5344CB8AC3E}">
        <p14:creationId xmlns:p14="http://schemas.microsoft.com/office/powerpoint/2010/main" val="996039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200" y="365125"/>
            <a:ext cx="10515600" cy="1325563"/>
          </a:xfrm>
        </p:spPr>
        <p:txBody>
          <a:bodyPr/>
          <a:lstStyle/>
          <a:p>
            <a:r>
              <a:rPr lang="en-US" altLang="zh-CN" dirty="0"/>
              <a:t>Deep</a:t>
            </a:r>
            <a:r>
              <a:rPr lang="zh-CN" altLang="en-US" dirty="0"/>
              <a:t> </a:t>
            </a:r>
            <a:r>
              <a:rPr lang="en-US" altLang="zh-CN" dirty="0"/>
              <a:t>Learning</a:t>
            </a:r>
            <a:r>
              <a:rPr lang="zh-CN" altLang="en-US" dirty="0"/>
              <a:t> </a:t>
            </a:r>
            <a:r>
              <a:rPr lang="en-US" altLang="zh-CN" dirty="0"/>
              <a:t>Architecture</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p:txBody>
          <a:bodyPr>
            <a:noAutofit/>
          </a:bodyPr>
          <a:lstStyle/>
          <a:p>
            <a:pPr>
              <a:spcAft>
                <a:spcPts val="600"/>
              </a:spcAft>
            </a:pPr>
            <a:r>
              <a:rPr lang="en-US" altLang="zh-CN" sz="2000" dirty="0"/>
              <a:t>Convolutional Neural Networks (CNNs) are designed for image analysis, automatically learning spatial hierarchies of features.</a:t>
            </a:r>
          </a:p>
          <a:p>
            <a:pPr>
              <a:spcAft>
                <a:spcPts val="600"/>
              </a:spcAft>
            </a:pPr>
            <a:r>
              <a:rPr lang="en-US" altLang="zh-CN" sz="2000" dirty="0"/>
              <a:t>Recurrent Neural Networks (RNNs) process sequences, retaining memory of previous steps.</a:t>
            </a:r>
          </a:p>
          <a:p>
            <a:pPr>
              <a:spcAft>
                <a:spcPts val="600"/>
              </a:spcAft>
            </a:pPr>
            <a:r>
              <a:rPr lang="en-US" altLang="zh-CN" sz="2000" dirty="0"/>
              <a:t>Long Short-Term Memory (LSTM) networks and Gated Recurrent Units (GRUs) are RNN variants that alleviate the vanishing gradient problem.</a:t>
            </a:r>
          </a:p>
        </p:txBody>
      </p:sp>
    </p:spTree>
    <p:extLst>
      <p:ext uri="{BB962C8B-B14F-4D97-AF65-F5344CB8AC3E}">
        <p14:creationId xmlns:p14="http://schemas.microsoft.com/office/powerpoint/2010/main" val="1384815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200" y="365125"/>
            <a:ext cx="10515600" cy="1325563"/>
          </a:xfrm>
        </p:spPr>
        <p:txBody>
          <a:bodyPr/>
          <a:lstStyle/>
          <a:p>
            <a:r>
              <a:rPr lang="en-US" altLang="zh-CN" dirty="0"/>
              <a:t>Deep</a:t>
            </a:r>
            <a:r>
              <a:rPr lang="zh-CN" altLang="en-US" dirty="0"/>
              <a:t> </a:t>
            </a:r>
            <a:r>
              <a:rPr lang="en-US" altLang="zh-CN" dirty="0"/>
              <a:t>Learning</a:t>
            </a:r>
            <a:r>
              <a:rPr lang="zh-CN" altLang="en-US" dirty="0"/>
              <a:t> </a:t>
            </a:r>
            <a:r>
              <a:rPr lang="en-US" altLang="zh-CN" dirty="0"/>
              <a:t>Application</a:t>
            </a:r>
            <a:r>
              <a:rPr lang="zh-CN" altLang="en-US" dirty="0"/>
              <a:t> </a:t>
            </a:r>
            <a:r>
              <a:rPr lang="en-US" altLang="zh-CN" dirty="0"/>
              <a:t>in</a:t>
            </a:r>
            <a:r>
              <a:rPr lang="zh-CN" altLang="en-US" dirty="0"/>
              <a:t> </a:t>
            </a:r>
            <a:r>
              <a:rPr lang="en-US" altLang="zh-CN" dirty="0"/>
              <a:t>Biostatistics</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p:txBody>
          <a:bodyPr>
            <a:noAutofit/>
          </a:bodyPr>
          <a:lstStyle/>
          <a:p>
            <a:pPr>
              <a:spcAft>
                <a:spcPts val="600"/>
              </a:spcAft>
            </a:pPr>
            <a:r>
              <a:rPr lang="en-US" altLang="zh-CN" sz="2000" dirty="0"/>
              <a:t>Deep learning has revolutionized biostatistics by handling large and complex biological datasets.</a:t>
            </a:r>
          </a:p>
          <a:p>
            <a:pPr>
              <a:spcAft>
                <a:spcPts val="600"/>
              </a:spcAft>
            </a:pPr>
            <a:r>
              <a:rPr lang="en-US" altLang="zh-CN" sz="2000" dirty="0"/>
              <a:t>CNNs are employed in medical imaging for tasks like detecting tumors and anomalies.</a:t>
            </a:r>
          </a:p>
          <a:p>
            <a:pPr>
              <a:spcAft>
                <a:spcPts val="600"/>
              </a:spcAft>
            </a:pPr>
            <a:r>
              <a:rPr lang="en-US" altLang="zh-CN" sz="2000" dirty="0"/>
              <a:t>RNNs and LSTMs are used in time-series analysis for patient monitoring and disease progression prediction.</a:t>
            </a:r>
          </a:p>
          <a:p>
            <a:pPr>
              <a:spcAft>
                <a:spcPts val="600"/>
              </a:spcAft>
            </a:pPr>
            <a:r>
              <a:rPr lang="en-US" altLang="zh-CN" sz="2000" dirty="0"/>
              <a:t>Genomic data analysis involves sequence classification, gene expression analysis, and drug discovery.</a:t>
            </a:r>
          </a:p>
        </p:txBody>
      </p:sp>
    </p:spTree>
    <p:extLst>
      <p:ext uri="{BB962C8B-B14F-4D97-AF65-F5344CB8AC3E}">
        <p14:creationId xmlns:p14="http://schemas.microsoft.com/office/powerpoint/2010/main" val="3469500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4828566"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1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Introduction</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to</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Deep</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Learning</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5099560-06B6-8613-6064-A46E964658DF}"/>
              </a:ext>
            </a:extLst>
          </p:cNvPr>
          <p:cNvSpPr txBox="1"/>
          <p:nvPr/>
        </p:nvSpPr>
        <p:spPr>
          <a:xfrm>
            <a:off x="838199" y="2737104"/>
            <a:ext cx="3899401"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2 </a:t>
            </a:r>
            <a:r>
              <a:rPr lang="en-US" altLang="zh-CN" sz="2800" dirty="0">
                <a:latin typeface="Times New Roman" panose="02020603050405020304" pitchFamily="18" charset="0"/>
                <a:cs typeface="Times New Roman" panose="02020603050405020304" pitchFamily="18" charset="0"/>
              </a:rPr>
              <a:t>Introduction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to</a:t>
            </a:r>
            <a:r>
              <a:rPr lang="zh-CN" altLang="en-US"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PyTorch</a:t>
            </a:r>
            <a:endParaRPr lang="en-US" sz="2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38198" y="3584448"/>
            <a:ext cx="8114722"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3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Introduction</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to</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UNC</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Research</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Computing</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Resources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8" y="4431792"/>
            <a:ext cx="5047600"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4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Introduction</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to</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Basic</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Algorithm</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2963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200" y="365125"/>
            <a:ext cx="10515600" cy="1325563"/>
          </a:xfrm>
        </p:spPr>
        <p:txBody>
          <a:bodyPr/>
          <a:lstStyle/>
          <a:p>
            <a:r>
              <a:rPr lang="en-US" altLang="zh-CN" dirty="0"/>
              <a:t>What is </a:t>
            </a:r>
            <a:r>
              <a:rPr lang="en-US" altLang="zh-CN" dirty="0" err="1"/>
              <a:t>PyTorch</a:t>
            </a:r>
            <a:r>
              <a:rPr lang="en-US" altLang="zh-CN" dirty="0"/>
              <a:t>?</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p:txBody>
          <a:bodyPr>
            <a:noAutofit/>
          </a:bodyPr>
          <a:lstStyle/>
          <a:p>
            <a:pPr>
              <a:spcAft>
                <a:spcPts val="600"/>
              </a:spcAft>
            </a:pPr>
            <a:r>
              <a:rPr lang="en-US" altLang="zh-CN" sz="2000" b="1" dirty="0"/>
              <a:t>Open-source machine learning library</a:t>
            </a:r>
            <a:r>
              <a:rPr lang="en-US" altLang="zh-CN" sz="2000" dirty="0"/>
              <a:t> developed by Facebook's AI Research lab.</a:t>
            </a:r>
          </a:p>
          <a:p>
            <a:pPr>
              <a:spcAft>
                <a:spcPts val="600"/>
              </a:spcAft>
            </a:pPr>
            <a:r>
              <a:rPr lang="en-US" altLang="zh-CN" sz="2000" dirty="0"/>
              <a:t>Based on </a:t>
            </a:r>
            <a:r>
              <a:rPr lang="en-US" altLang="zh-CN" sz="2000" dirty="0">
                <a:hlinkClick r:id="rId3"/>
              </a:rPr>
              <a:t>Torch</a:t>
            </a:r>
            <a:r>
              <a:rPr lang="en-US" altLang="zh-CN" sz="2000" dirty="0"/>
              <a:t>, which is an open-source machine learning package based on the programming language </a:t>
            </a:r>
            <a:r>
              <a:rPr lang="en-US" altLang="zh-CN" sz="2000" dirty="0">
                <a:hlinkClick r:id="rId4"/>
              </a:rPr>
              <a:t>Lua</a:t>
            </a:r>
            <a:r>
              <a:rPr lang="en-US" altLang="zh-CN" sz="2000" dirty="0"/>
              <a:t>.</a:t>
            </a:r>
          </a:p>
          <a:p>
            <a:pPr>
              <a:spcAft>
                <a:spcPts val="600"/>
              </a:spcAft>
            </a:pPr>
            <a:r>
              <a:rPr lang="en-US" altLang="zh-CN" sz="2000" dirty="0"/>
              <a:t>Provides a </a:t>
            </a:r>
            <a:r>
              <a:rPr lang="en-US" altLang="zh-CN" sz="2000" b="1" dirty="0"/>
              <a:t>flexible and dynamic computation graph</a:t>
            </a:r>
            <a:r>
              <a:rPr lang="en-US" altLang="zh-CN" sz="2000" dirty="0"/>
              <a:t>, ideal for research and experimentation.</a:t>
            </a:r>
          </a:p>
          <a:p>
            <a:pPr>
              <a:spcAft>
                <a:spcPts val="600"/>
              </a:spcAft>
            </a:pPr>
            <a:r>
              <a:rPr lang="en-US" altLang="zh-CN" sz="2000" dirty="0"/>
              <a:t>Tensor computation (like NumPy) with strong GPU acceleration that leverages the power of GPUs.</a:t>
            </a:r>
          </a:p>
          <a:p>
            <a:pPr>
              <a:spcAft>
                <a:spcPts val="600"/>
              </a:spcAft>
            </a:pPr>
            <a:r>
              <a:rPr lang="en-US" altLang="zh-CN" sz="2000" dirty="0"/>
              <a:t>Widely used in academia and industry for building and training neural networks.</a:t>
            </a:r>
          </a:p>
        </p:txBody>
      </p:sp>
    </p:spTree>
    <p:extLst>
      <p:ext uri="{BB962C8B-B14F-4D97-AF65-F5344CB8AC3E}">
        <p14:creationId xmlns:p14="http://schemas.microsoft.com/office/powerpoint/2010/main" val="1568882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200" y="365125"/>
            <a:ext cx="10515600" cy="1325563"/>
          </a:xfrm>
        </p:spPr>
        <p:txBody>
          <a:bodyPr/>
          <a:lstStyle/>
          <a:p>
            <a:r>
              <a:rPr lang="en-US" altLang="zh-CN" dirty="0"/>
              <a:t>Why </a:t>
            </a:r>
            <a:r>
              <a:rPr lang="en-US" altLang="zh-CN" dirty="0" err="1"/>
              <a:t>PyTorch</a:t>
            </a:r>
            <a:r>
              <a:rPr lang="en-US" altLang="zh-CN" dirty="0"/>
              <a:t>?</a:t>
            </a:r>
            <a:endParaRPr lang="en-US" dirty="0"/>
          </a:p>
        </p:txBody>
      </p:sp>
      <p:pic>
        <p:nvPicPr>
          <p:cNvPr id="4098" name="Picture 2" descr="Best Python Libraries for Machine Learning and Deep Learning | by Claire D.  Costa | Towards Data Science">
            <a:extLst>
              <a:ext uri="{FF2B5EF4-FFF2-40B4-BE49-F238E27FC236}">
                <a16:creationId xmlns:a16="http://schemas.microsoft.com/office/drawing/2014/main" id="{4EC801B0-3D64-B154-38C3-E8B6042C63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58" t="7407" r="16383"/>
          <a:stretch/>
        </p:blipFill>
        <p:spPr bwMode="auto">
          <a:xfrm>
            <a:off x="316089" y="1422400"/>
            <a:ext cx="5779911" cy="49260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9549353-E89F-5741-DF9B-65DA66027330}"/>
              </a:ext>
            </a:extLst>
          </p:cNvPr>
          <p:cNvSpPr txBox="1"/>
          <p:nvPr/>
        </p:nvSpPr>
        <p:spPr>
          <a:xfrm>
            <a:off x="6096000" y="1027906"/>
            <a:ext cx="5949245" cy="5010667"/>
          </a:xfrm>
          <a:prstGeom prst="rect">
            <a:avLst/>
          </a:prstGeom>
          <a:noFill/>
        </p:spPr>
        <p:txBody>
          <a:bodyPr wrap="square" rtlCol="0">
            <a:spAutoFit/>
          </a:bodyPr>
          <a:lstStyle/>
          <a:p>
            <a:pPr>
              <a:lnSpc>
                <a:spcPct val="114000"/>
              </a:lnSpc>
              <a:spcAft>
                <a:spcPts val="600"/>
              </a:spcAft>
            </a:pPr>
            <a:r>
              <a:rPr lang="en-US" sz="2000" dirty="0">
                <a:latin typeface="Times New Roman" panose="02020603050405020304" pitchFamily="18" charset="0"/>
                <a:cs typeface="Times New Roman" panose="02020603050405020304" pitchFamily="18" charset="0"/>
              </a:rPr>
              <a:t>There are a few reason you might prefer </a:t>
            </a:r>
            <a:r>
              <a:rPr lang="en-US" sz="2000" dirty="0" err="1">
                <a:latin typeface="Times New Roman" panose="02020603050405020304" pitchFamily="18" charset="0"/>
                <a:cs typeface="Times New Roman" panose="02020603050405020304" pitchFamily="18" charset="0"/>
              </a:rPr>
              <a:t>PyTorch</a:t>
            </a:r>
            <a:r>
              <a:rPr lang="en-US" sz="2000" dirty="0">
                <a:latin typeface="Times New Roman" panose="02020603050405020304" pitchFamily="18" charset="0"/>
                <a:cs typeface="Times New Roman" panose="02020603050405020304" pitchFamily="18" charset="0"/>
              </a:rPr>
              <a:t> to other deep learning libraries:</a:t>
            </a:r>
          </a:p>
          <a:p>
            <a:pPr marL="342900" indent="-342900">
              <a:lnSpc>
                <a:spcPct val="114000"/>
              </a:lnSpc>
              <a:spcAft>
                <a:spcPts val="600"/>
              </a:spcAft>
              <a:buAutoNum type="arabicPeriod"/>
            </a:pPr>
            <a:r>
              <a:rPr lang="en-US" sz="2000" dirty="0">
                <a:latin typeface="Times New Roman" panose="02020603050405020304" pitchFamily="18" charset="0"/>
                <a:cs typeface="Times New Roman" panose="02020603050405020304" pitchFamily="18" charset="0"/>
              </a:rPr>
              <a:t>It is pythonic- concise, close to Python conventions</a:t>
            </a:r>
          </a:p>
          <a:p>
            <a:pPr marL="342900" indent="-342900">
              <a:lnSpc>
                <a:spcPct val="114000"/>
              </a:lnSpc>
              <a:spcAft>
                <a:spcPts val="600"/>
              </a:spcAft>
              <a:buAutoNum type="arabicPeriod"/>
            </a:pPr>
            <a:r>
              <a:rPr lang="en-US" sz="2000" dirty="0">
                <a:latin typeface="Times New Roman" panose="02020603050405020304" pitchFamily="18" charset="0"/>
                <a:cs typeface="Times New Roman" panose="02020603050405020304" pitchFamily="18" charset="0"/>
              </a:rPr>
              <a:t>Unlike other libraries like TensorFlow, where you have to first define an entire computational graph before you can run your model, </a:t>
            </a:r>
            <a:r>
              <a:rPr lang="en-US" sz="2000" b="1" dirty="0" err="1">
                <a:latin typeface="Times New Roman" panose="02020603050405020304" pitchFamily="18" charset="0"/>
                <a:cs typeface="Times New Roman" panose="02020603050405020304" pitchFamily="18" charset="0"/>
              </a:rPr>
              <a:t>PyTorch</a:t>
            </a:r>
            <a:r>
              <a:rPr lang="en-US" sz="2000" b="1" dirty="0">
                <a:latin typeface="Times New Roman" panose="02020603050405020304" pitchFamily="18" charset="0"/>
                <a:cs typeface="Times New Roman" panose="02020603050405020304" pitchFamily="18" charset="0"/>
              </a:rPr>
              <a:t> allows you to define your graph dynamically</a:t>
            </a:r>
            <a:r>
              <a:rPr lang="en-US" sz="2000" dirty="0">
                <a:latin typeface="Times New Roman" panose="02020603050405020304" pitchFamily="18" charset="0"/>
                <a:cs typeface="Times New Roman" panose="02020603050405020304" pitchFamily="18" charset="0"/>
              </a:rPr>
              <a:t>.</a:t>
            </a:r>
          </a:p>
          <a:p>
            <a:pPr marL="342900" indent="-342900">
              <a:lnSpc>
                <a:spcPct val="114000"/>
              </a:lnSpc>
              <a:spcAft>
                <a:spcPts val="600"/>
              </a:spcAft>
              <a:buAutoNum type="arabicPeriod"/>
            </a:pPr>
            <a:r>
              <a:rPr lang="en-US" sz="2000" dirty="0" err="1">
                <a:latin typeface="Times New Roman" panose="02020603050405020304" pitchFamily="18" charset="0"/>
                <a:cs typeface="Times New Roman" panose="02020603050405020304" pitchFamily="18" charset="0"/>
              </a:rPr>
              <a:t>PyTorch</a:t>
            </a:r>
            <a:r>
              <a:rPr lang="en-US" sz="2000" dirty="0">
                <a:latin typeface="Times New Roman" panose="02020603050405020304" pitchFamily="18" charset="0"/>
                <a:cs typeface="Times New Roman" panose="02020603050405020304" pitchFamily="18" charset="0"/>
              </a:rPr>
              <a:t> is also great for deep learning research and </a:t>
            </a:r>
            <a:r>
              <a:rPr lang="en-US" sz="2000" b="1" dirty="0">
                <a:latin typeface="Times New Roman" panose="02020603050405020304" pitchFamily="18" charset="0"/>
                <a:cs typeface="Times New Roman" panose="02020603050405020304" pitchFamily="18" charset="0"/>
              </a:rPr>
              <a:t>provides maximum flexibility and speed</a:t>
            </a:r>
            <a:r>
              <a:rPr lang="en-US" sz="2000" dirty="0">
                <a:latin typeface="Times New Roman" panose="02020603050405020304" pitchFamily="18" charset="0"/>
                <a:cs typeface="Times New Roman" panose="02020603050405020304" pitchFamily="18" charset="0"/>
              </a:rPr>
              <a:t>.</a:t>
            </a:r>
          </a:p>
          <a:p>
            <a:pPr marL="342900" indent="-342900">
              <a:lnSpc>
                <a:spcPct val="114000"/>
              </a:lnSpc>
              <a:spcAft>
                <a:spcPts val="600"/>
              </a:spcAft>
              <a:buAutoNum type="arabicPeriod"/>
            </a:pPr>
            <a:r>
              <a:rPr lang="en-US" sz="2000" dirty="0" err="1">
                <a:latin typeface="Times New Roman" panose="02020603050405020304" pitchFamily="18" charset="0"/>
                <a:cs typeface="Times New Roman" panose="02020603050405020304" pitchFamily="18" charset="0"/>
              </a:rPr>
              <a:t>Autograd</a:t>
            </a:r>
            <a:r>
              <a:rPr lang="en-US" sz="2000" dirty="0">
                <a:latin typeface="Times New Roman" panose="02020603050405020304" pitchFamily="18" charset="0"/>
                <a:cs typeface="Times New Roman" panose="02020603050405020304" pitchFamily="18" charset="0"/>
              </a:rPr>
              <a:t>- automatic differentiation, more in later modules</a:t>
            </a:r>
          </a:p>
          <a:p>
            <a:pPr marL="342900" indent="-342900">
              <a:lnSpc>
                <a:spcPct val="114000"/>
              </a:lnSpc>
              <a:spcAft>
                <a:spcPts val="600"/>
              </a:spcAft>
              <a:buAutoNum type="arabicPeriod"/>
            </a:pPr>
            <a:r>
              <a:rPr lang="en-US" sz="2000" dirty="0">
                <a:latin typeface="Times New Roman" panose="02020603050405020304" pitchFamily="18" charset="0"/>
                <a:cs typeface="Times New Roman" panose="02020603050405020304" pitchFamily="18" charset="0"/>
              </a:rPr>
              <a:t>Similar to NumPy, another common-used library in Python for data processing</a:t>
            </a:r>
          </a:p>
        </p:txBody>
      </p:sp>
    </p:spTree>
    <p:extLst>
      <p:ext uri="{BB962C8B-B14F-4D97-AF65-F5344CB8AC3E}">
        <p14:creationId xmlns:p14="http://schemas.microsoft.com/office/powerpoint/2010/main" val="16227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4828566"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1 </a:t>
            </a:r>
            <a:r>
              <a:rPr lang="en-US" altLang="zh-CN" sz="2800" dirty="0">
                <a:latin typeface="Times New Roman" panose="02020603050405020304" pitchFamily="18" charset="0"/>
                <a:cs typeface="Times New Roman" panose="02020603050405020304" pitchFamily="18" charset="0"/>
              </a:rPr>
              <a:t>Introduction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to</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Deep</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Learning</a:t>
            </a:r>
            <a:endParaRPr lang="en-US"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5099560-06B6-8613-6064-A46E964658DF}"/>
              </a:ext>
            </a:extLst>
          </p:cNvPr>
          <p:cNvSpPr txBox="1"/>
          <p:nvPr/>
        </p:nvSpPr>
        <p:spPr>
          <a:xfrm>
            <a:off x="838199" y="2737104"/>
            <a:ext cx="3899401"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2 </a:t>
            </a:r>
            <a:r>
              <a:rPr lang="en-US" altLang="zh-CN" sz="2800" dirty="0">
                <a:latin typeface="Times New Roman" panose="02020603050405020304" pitchFamily="18" charset="0"/>
                <a:cs typeface="Times New Roman" panose="02020603050405020304" pitchFamily="18" charset="0"/>
              </a:rPr>
              <a:t>Introduction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to</a:t>
            </a:r>
            <a:r>
              <a:rPr lang="zh-CN" altLang="en-US"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PyTorch</a:t>
            </a:r>
            <a:endParaRPr lang="en-US" sz="2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38198" y="3584448"/>
            <a:ext cx="8114722"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3 </a:t>
            </a:r>
            <a:r>
              <a:rPr lang="en-US" altLang="zh-CN" sz="2800" dirty="0">
                <a:latin typeface="Times New Roman" panose="02020603050405020304" pitchFamily="18" charset="0"/>
                <a:cs typeface="Times New Roman" panose="02020603050405020304" pitchFamily="18" charset="0"/>
              </a:rPr>
              <a:t>Introduction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to</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UNC</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Research</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Computing</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Resources</a:t>
            </a:r>
            <a:endParaRPr lang="en-US"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8" y="4431792"/>
            <a:ext cx="5047600"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4 </a:t>
            </a:r>
            <a:r>
              <a:rPr lang="en-US" altLang="zh-CN" sz="2800" dirty="0">
                <a:latin typeface="Times New Roman" panose="02020603050405020304" pitchFamily="18" charset="0"/>
                <a:cs typeface="Times New Roman" panose="02020603050405020304" pitchFamily="18" charset="0"/>
              </a:rPr>
              <a:t>Introduction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to</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Basic</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Algorithm</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2058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200" y="365125"/>
            <a:ext cx="10515600" cy="1325563"/>
          </a:xfrm>
        </p:spPr>
        <p:txBody>
          <a:bodyPr/>
          <a:lstStyle/>
          <a:p>
            <a:r>
              <a:rPr lang="en-US" altLang="zh-CN" dirty="0"/>
              <a:t>Tensors and Computation Graph</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838200" y="1825625"/>
            <a:ext cx="10515600" cy="1325563"/>
          </a:xfrm>
        </p:spPr>
        <p:txBody>
          <a:bodyPr>
            <a:noAutofit/>
          </a:bodyPr>
          <a:lstStyle/>
          <a:p>
            <a:pPr>
              <a:spcAft>
                <a:spcPts val="600"/>
              </a:spcAft>
            </a:pPr>
            <a:r>
              <a:rPr lang="en-US" altLang="zh-CN" sz="2000" dirty="0" err="1"/>
              <a:t>PyTorch</a:t>
            </a:r>
            <a:r>
              <a:rPr lang="en-US" altLang="zh-CN" sz="2000" dirty="0"/>
              <a:t> revolves around tensors, similar to NumPy arrays but optimized for deep learning.</a:t>
            </a:r>
          </a:p>
          <a:p>
            <a:pPr>
              <a:spcAft>
                <a:spcPts val="600"/>
              </a:spcAft>
            </a:pPr>
            <a:r>
              <a:rPr lang="en-US" altLang="zh-CN" sz="2000" dirty="0"/>
              <a:t>Computation graph in </a:t>
            </a:r>
            <a:r>
              <a:rPr lang="en-US" altLang="zh-CN" sz="2000" dirty="0" err="1"/>
              <a:t>PyTorch</a:t>
            </a:r>
            <a:r>
              <a:rPr lang="en-US" altLang="zh-CN" sz="2000" dirty="0"/>
              <a:t> is dynamic, allowing for dynamic network architectures and operations.</a:t>
            </a:r>
          </a:p>
        </p:txBody>
      </p:sp>
      <p:pic>
        <p:nvPicPr>
          <p:cNvPr id="4" name="Picture 3">
            <a:extLst>
              <a:ext uri="{FF2B5EF4-FFF2-40B4-BE49-F238E27FC236}">
                <a16:creationId xmlns:a16="http://schemas.microsoft.com/office/drawing/2014/main" id="{185D0F45-08A2-AC0D-A835-85BF9AABDF8F}"/>
              </a:ext>
            </a:extLst>
          </p:cNvPr>
          <p:cNvPicPr>
            <a:picLocks noChangeAspect="1"/>
          </p:cNvPicPr>
          <p:nvPr/>
        </p:nvPicPr>
        <p:blipFill>
          <a:blip r:embed="rId3"/>
          <a:stretch>
            <a:fillRect/>
          </a:stretch>
        </p:blipFill>
        <p:spPr>
          <a:xfrm>
            <a:off x="1129030" y="2990850"/>
            <a:ext cx="6337300" cy="3314700"/>
          </a:xfrm>
          <a:prstGeom prst="rect">
            <a:avLst/>
          </a:prstGeom>
        </p:spPr>
      </p:pic>
    </p:spTree>
    <p:extLst>
      <p:ext uri="{BB962C8B-B14F-4D97-AF65-F5344CB8AC3E}">
        <p14:creationId xmlns:p14="http://schemas.microsoft.com/office/powerpoint/2010/main" val="2792166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200" y="365125"/>
            <a:ext cx="10515600" cy="1325563"/>
          </a:xfrm>
        </p:spPr>
        <p:txBody>
          <a:bodyPr/>
          <a:lstStyle/>
          <a:p>
            <a:r>
              <a:rPr lang="en-US" altLang="zh-CN" dirty="0"/>
              <a:t>Building Neural Networks</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838200" y="1825625"/>
            <a:ext cx="10515600" cy="1325563"/>
          </a:xfrm>
        </p:spPr>
        <p:txBody>
          <a:bodyPr>
            <a:noAutofit/>
          </a:bodyPr>
          <a:lstStyle/>
          <a:p>
            <a:pPr>
              <a:spcAft>
                <a:spcPts val="600"/>
              </a:spcAft>
            </a:pPr>
            <a:r>
              <a:rPr lang="en-US" altLang="zh-CN" sz="2000" dirty="0" err="1"/>
              <a:t>PyTorch's</a:t>
            </a:r>
            <a:r>
              <a:rPr lang="en-US" altLang="zh-CN" sz="2000" dirty="0"/>
              <a:t> </a:t>
            </a:r>
            <a:r>
              <a:rPr lang="en-US" altLang="zh-CN" sz="2000" b="1" dirty="0" err="1"/>
              <a:t>torch.nn</a:t>
            </a:r>
            <a:r>
              <a:rPr lang="en-US" altLang="zh-CN" sz="2000" b="1" dirty="0"/>
              <a:t> </a:t>
            </a:r>
            <a:r>
              <a:rPr lang="en-US" altLang="zh-CN" sz="2000" dirty="0"/>
              <a:t>module facilitates building and training neural networks.</a:t>
            </a:r>
          </a:p>
          <a:p>
            <a:pPr>
              <a:spcAft>
                <a:spcPts val="600"/>
              </a:spcAft>
            </a:pPr>
            <a:r>
              <a:rPr lang="en-US" altLang="zh-CN" sz="2000" dirty="0"/>
              <a:t>Define network architecture using classes and layers from the module.</a:t>
            </a:r>
          </a:p>
          <a:p>
            <a:pPr>
              <a:spcAft>
                <a:spcPts val="600"/>
              </a:spcAft>
            </a:pPr>
            <a:r>
              <a:rPr lang="en-US" altLang="zh-CN" sz="2000" dirty="0"/>
              <a:t>Easily customize forward propagation and loss functions.</a:t>
            </a:r>
          </a:p>
        </p:txBody>
      </p:sp>
      <p:pic>
        <p:nvPicPr>
          <p:cNvPr id="5" name="Picture 4">
            <a:extLst>
              <a:ext uri="{FF2B5EF4-FFF2-40B4-BE49-F238E27FC236}">
                <a16:creationId xmlns:a16="http://schemas.microsoft.com/office/drawing/2014/main" id="{F868A978-526E-2B23-F89B-F9F302F7F87F}"/>
              </a:ext>
            </a:extLst>
          </p:cNvPr>
          <p:cNvPicPr>
            <a:picLocks noChangeAspect="1"/>
          </p:cNvPicPr>
          <p:nvPr/>
        </p:nvPicPr>
        <p:blipFill>
          <a:blip r:embed="rId3"/>
          <a:stretch>
            <a:fillRect/>
          </a:stretch>
        </p:blipFill>
        <p:spPr>
          <a:xfrm>
            <a:off x="990600" y="3196908"/>
            <a:ext cx="5349240" cy="3172933"/>
          </a:xfrm>
          <a:prstGeom prst="rect">
            <a:avLst/>
          </a:prstGeom>
        </p:spPr>
      </p:pic>
    </p:spTree>
    <p:extLst>
      <p:ext uri="{BB962C8B-B14F-4D97-AF65-F5344CB8AC3E}">
        <p14:creationId xmlns:p14="http://schemas.microsoft.com/office/powerpoint/2010/main" val="3602563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200" y="365125"/>
            <a:ext cx="10515600" cy="1325563"/>
          </a:xfrm>
        </p:spPr>
        <p:txBody>
          <a:bodyPr/>
          <a:lstStyle/>
          <a:p>
            <a:r>
              <a:rPr lang="en-US" altLang="zh-CN" dirty="0" err="1"/>
              <a:t>Autograd</a:t>
            </a:r>
            <a:r>
              <a:rPr lang="en-US" altLang="zh-CN" dirty="0"/>
              <a:t> and Differentiation</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838200" y="1825625"/>
            <a:ext cx="10515600" cy="1325563"/>
          </a:xfrm>
        </p:spPr>
        <p:txBody>
          <a:bodyPr>
            <a:noAutofit/>
          </a:bodyPr>
          <a:lstStyle/>
          <a:p>
            <a:pPr>
              <a:spcAft>
                <a:spcPts val="600"/>
              </a:spcAft>
            </a:pPr>
            <a:r>
              <a:rPr lang="en-US" altLang="zh-CN" sz="2000" dirty="0" err="1"/>
              <a:t>PyTorch's</a:t>
            </a:r>
            <a:r>
              <a:rPr lang="en-US" altLang="zh-CN" sz="2000" dirty="0"/>
              <a:t> automatic differentiation (</a:t>
            </a:r>
            <a:r>
              <a:rPr lang="en-US" altLang="zh-CN" sz="2000" dirty="0" err="1"/>
              <a:t>autograd</a:t>
            </a:r>
            <a:r>
              <a:rPr lang="en-US" altLang="zh-CN" sz="2000" dirty="0"/>
              <a:t>) tracks operations on tensors.</a:t>
            </a:r>
          </a:p>
          <a:p>
            <a:pPr>
              <a:spcAft>
                <a:spcPts val="600"/>
              </a:spcAft>
            </a:pPr>
            <a:r>
              <a:rPr lang="en-US" altLang="zh-CN" sz="2000" dirty="0"/>
              <a:t>Gradients can be automatically calculated for backpropagation during optimization.</a:t>
            </a:r>
          </a:p>
        </p:txBody>
      </p:sp>
      <p:pic>
        <p:nvPicPr>
          <p:cNvPr id="4" name="Picture 3">
            <a:extLst>
              <a:ext uri="{FF2B5EF4-FFF2-40B4-BE49-F238E27FC236}">
                <a16:creationId xmlns:a16="http://schemas.microsoft.com/office/drawing/2014/main" id="{C0C61D17-7D48-754F-A53A-CE236ACF1185}"/>
              </a:ext>
            </a:extLst>
          </p:cNvPr>
          <p:cNvPicPr>
            <a:picLocks noChangeAspect="1"/>
          </p:cNvPicPr>
          <p:nvPr/>
        </p:nvPicPr>
        <p:blipFill>
          <a:blip r:embed="rId3"/>
          <a:stretch>
            <a:fillRect/>
          </a:stretch>
        </p:blipFill>
        <p:spPr>
          <a:xfrm>
            <a:off x="961390" y="2934970"/>
            <a:ext cx="6032500" cy="2146300"/>
          </a:xfrm>
          <a:prstGeom prst="rect">
            <a:avLst/>
          </a:prstGeom>
        </p:spPr>
      </p:pic>
    </p:spTree>
    <p:extLst>
      <p:ext uri="{BB962C8B-B14F-4D97-AF65-F5344CB8AC3E}">
        <p14:creationId xmlns:p14="http://schemas.microsoft.com/office/powerpoint/2010/main" val="4254992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200" y="365125"/>
            <a:ext cx="10515600" cy="1325563"/>
          </a:xfrm>
        </p:spPr>
        <p:txBody>
          <a:bodyPr/>
          <a:lstStyle/>
          <a:p>
            <a:r>
              <a:rPr lang="en-US" altLang="zh-CN" dirty="0"/>
              <a:t>Training a Model</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838200" y="1825625"/>
            <a:ext cx="10515600" cy="1325563"/>
          </a:xfrm>
        </p:spPr>
        <p:txBody>
          <a:bodyPr>
            <a:noAutofit/>
          </a:bodyPr>
          <a:lstStyle/>
          <a:p>
            <a:pPr marL="0" indent="0">
              <a:spcAft>
                <a:spcPts val="600"/>
              </a:spcAft>
              <a:buNone/>
            </a:pPr>
            <a:r>
              <a:rPr lang="en-US" altLang="zh-CN" sz="2000" dirty="0"/>
              <a:t>Steps to train a model in </a:t>
            </a:r>
            <a:r>
              <a:rPr lang="en-US" altLang="zh-CN" sz="2000" dirty="0" err="1"/>
              <a:t>PyTorch</a:t>
            </a:r>
            <a:r>
              <a:rPr lang="en-US" altLang="zh-CN" sz="2000" dirty="0"/>
              <a:t>:</a:t>
            </a:r>
          </a:p>
          <a:p>
            <a:pPr>
              <a:spcAft>
                <a:spcPts val="600"/>
              </a:spcAft>
            </a:pPr>
            <a:r>
              <a:rPr lang="en-US" altLang="zh-CN" sz="2000" dirty="0"/>
              <a:t>Load and preprocess data.</a:t>
            </a:r>
          </a:p>
          <a:p>
            <a:pPr>
              <a:spcAft>
                <a:spcPts val="600"/>
              </a:spcAft>
            </a:pPr>
            <a:r>
              <a:rPr lang="en-US" altLang="zh-CN" sz="2000" dirty="0"/>
              <a:t>Define the neural network architecture.</a:t>
            </a:r>
          </a:p>
          <a:p>
            <a:pPr>
              <a:spcAft>
                <a:spcPts val="600"/>
              </a:spcAft>
            </a:pPr>
            <a:r>
              <a:rPr lang="en-US" altLang="zh-CN" sz="2000" dirty="0"/>
              <a:t>Choose a loss function and optimizer.</a:t>
            </a:r>
          </a:p>
          <a:p>
            <a:pPr>
              <a:spcAft>
                <a:spcPts val="600"/>
              </a:spcAft>
            </a:pPr>
            <a:r>
              <a:rPr lang="en-US" altLang="zh-CN" sz="2000" dirty="0"/>
              <a:t>Iterate over data, perform forward and backward passes, and update weights.</a:t>
            </a:r>
          </a:p>
        </p:txBody>
      </p:sp>
      <p:pic>
        <p:nvPicPr>
          <p:cNvPr id="5" name="Picture 4">
            <a:extLst>
              <a:ext uri="{FF2B5EF4-FFF2-40B4-BE49-F238E27FC236}">
                <a16:creationId xmlns:a16="http://schemas.microsoft.com/office/drawing/2014/main" id="{7CCEC496-D260-B6AA-7A41-D34AAC352DC7}"/>
              </a:ext>
            </a:extLst>
          </p:cNvPr>
          <p:cNvPicPr>
            <a:picLocks noChangeAspect="1"/>
          </p:cNvPicPr>
          <p:nvPr/>
        </p:nvPicPr>
        <p:blipFill>
          <a:blip r:embed="rId3"/>
          <a:stretch>
            <a:fillRect/>
          </a:stretch>
        </p:blipFill>
        <p:spPr>
          <a:xfrm>
            <a:off x="838200" y="4210071"/>
            <a:ext cx="7772400" cy="2148468"/>
          </a:xfrm>
          <a:prstGeom prst="rect">
            <a:avLst/>
          </a:prstGeom>
        </p:spPr>
      </p:pic>
    </p:spTree>
    <p:extLst>
      <p:ext uri="{BB962C8B-B14F-4D97-AF65-F5344CB8AC3E}">
        <p14:creationId xmlns:p14="http://schemas.microsoft.com/office/powerpoint/2010/main" val="1669963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200" y="365125"/>
            <a:ext cx="10515600" cy="1325563"/>
          </a:xfrm>
        </p:spPr>
        <p:txBody>
          <a:bodyPr/>
          <a:lstStyle/>
          <a:p>
            <a:r>
              <a:rPr lang="en-US" altLang="zh-CN" dirty="0"/>
              <a:t>Training a Model</a:t>
            </a:r>
            <a:r>
              <a:rPr lang="zh-CN" altLang="en-US" dirty="0"/>
              <a:t> </a:t>
            </a:r>
            <a:r>
              <a:rPr lang="en-US" altLang="zh-CN" dirty="0"/>
              <a:t>(Continued)</a:t>
            </a:r>
            <a:endParaRPr lang="en-US" dirty="0"/>
          </a:p>
        </p:txBody>
      </p:sp>
      <p:pic>
        <p:nvPicPr>
          <p:cNvPr id="7" name="Picture 6">
            <a:extLst>
              <a:ext uri="{FF2B5EF4-FFF2-40B4-BE49-F238E27FC236}">
                <a16:creationId xmlns:a16="http://schemas.microsoft.com/office/drawing/2014/main" id="{1AE22C7C-93E9-11CA-358B-D10E5E705A20}"/>
              </a:ext>
            </a:extLst>
          </p:cNvPr>
          <p:cNvPicPr>
            <a:picLocks noChangeAspect="1"/>
          </p:cNvPicPr>
          <p:nvPr/>
        </p:nvPicPr>
        <p:blipFill>
          <a:blip r:embed="rId3"/>
          <a:stretch>
            <a:fillRect/>
          </a:stretch>
        </p:blipFill>
        <p:spPr>
          <a:xfrm>
            <a:off x="838200" y="1690688"/>
            <a:ext cx="5295900" cy="3022600"/>
          </a:xfrm>
          <a:prstGeom prst="rect">
            <a:avLst/>
          </a:prstGeom>
        </p:spPr>
      </p:pic>
    </p:spTree>
    <p:extLst>
      <p:ext uri="{BB962C8B-B14F-4D97-AF65-F5344CB8AC3E}">
        <p14:creationId xmlns:p14="http://schemas.microsoft.com/office/powerpoint/2010/main" val="2565081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200" y="365125"/>
            <a:ext cx="10515600" cy="1325563"/>
          </a:xfrm>
        </p:spPr>
        <p:txBody>
          <a:bodyPr/>
          <a:lstStyle/>
          <a:p>
            <a:r>
              <a:rPr lang="en-US" altLang="zh-CN" dirty="0"/>
              <a:t>Loading and Preprocessing Data</a:t>
            </a:r>
          </a:p>
        </p:txBody>
      </p:sp>
      <p:sp>
        <p:nvSpPr>
          <p:cNvPr id="3" name="Content Placeholder 2">
            <a:extLst>
              <a:ext uri="{FF2B5EF4-FFF2-40B4-BE49-F238E27FC236}">
                <a16:creationId xmlns:a16="http://schemas.microsoft.com/office/drawing/2014/main" id="{3E5A6131-E5FF-AC8C-A84F-C4993664D246}"/>
              </a:ext>
            </a:extLst>
          </p:cNvPr>
          <p:cNvSpPr>
            <a:spLocks noGrp="1"/>
          </p:cNvSpPr>
          <p:nvPr>
            <p:ph idx="1"/>
          </p:nvPr>
        </p:nvSpPr>
        <p:spPr>
          <a:xfrm>
            <a:off x="838200" y="1825625"/>
            <a:ext cx="10515600" cy="1036845"/>
          </a:xfrm>
        </p:spPr>
        <p:txBody>
          <a:bodyPr>
            <a:noAutofit/>
          </a:bodyPr>
          <a:lstStyle/>
          <a:p>
            <a:pPr>
              <a:spcAft>
                <a:spcPts val="600"/>
              </a:spcAft>
            </a:pPr>
            <a:r>
              <a:rPr lang="en-US" altLang="zh-CN" sz="2000" dirty="0" err="1"/>
              <a:t>PyTorch's</a:t>
            </a:r>
            <a:r>
              <a:rPr lang="en-US" altLang="zh-CN" sz="2000" dirty="0"/>
              <a:t> </a:t>
            </a:r>
            <a:r>
              <a:rPr lang="en-US" altLang="zh-CN" sz="2000" dirty="0" err="1"/>
              <a:t>torch.utils.data</a:t>
            </a:r>
            <a:r>
              <a:rPr lang="en-US" altLang="zh-CN" sz="2000" dirty="0"/>
              <a:t> and </a:t>
            </a:r>
            <a:r>
              <a:rPr lang="en-US" altLang="zh-CN" sz="2000" dirty="0" err="1"/>
              <a:t>torchvision</a:t>
            </a:r>
            <a:r>
              <a:rPr lang="en-US" altLang="zh-CN" sz="2000" dirty="0"/>
              <a:t> modules assist in loading and preprocessing datasets.</a:t>
            </a:r>
          </a:p>
          <a:p>
            <a:pPr>
              <a:spcAft>
                <a:spcPts val="600"/>
              </a:spcAft>
            </a:pPr>
            <a:r>
              <a:rPr lang="en-US" altLang="zh-CN" sz="2000" dirty="0"/>
              <a:t>Data loaders handle batching, shuffling, and parallel loading for efficient training.</a:t>
            </a:r>
          </a:p>
        </p:txBody>
      </p:sp>
      <p:pic>
        <p:nvPicPr>
          <p:cNvPr id="4" name="Picture 3">
            <a:extLst>
              <a:ext uri="{FF2B5EF4-FFF2-40B4-BE49-F238E27FC236}">
                <a16:creationId xmlns:a16="http://schemas.microsoft.com/office/drawing/2014/main" id="{00786099-85E1-4BE7-EF79-CB4319FAA776}"/>
              </a:ext>
            </a:extLst>
          </p:cNvPr>
          <p:cNvPicPr>
            <a:picLocks noChangeAspect="1"/>
          </p:cNvPicPr>
          <p:nvPr/>
        </p:nvPicPr>
        <p:blipFill>
          <a:blip r:embed="rId3"/>
          <a:stretch>
            <a:fillRect/>
          </a:stretch>
        </p:blipFill>
        <p:spPr>
          <a:xfrm>
            <a:off x="964094" y="2862470"/>
            <a:ext cx="8518939" cy="2769704"/>
          </a:xfrm>
          <a:prstGeom prst="rect">
            <a:avLst/>
          </a:prstGeom>
        </p:spPr>
      </p:pic>
    </p:spTree>
    <p:extLst>
      <p:ext uri="{BB962C8B-B14F-4D97-AF65-F5344CB8AC3E}">
        <p14:creationId xmlns:p14="http://schemas.microsoft.com/office/powerpoint/2010/main" val="4246427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4828566"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1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Introduction</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to</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Deep</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Learning</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5099560-06B6-8613-6064-A46E964658DF}"/>
              </a:ext>
            </a:extLst>
          </p:cNvPr>
          <p:cNvSpPr txBox="1"/>
          <p:nvPr/>
        </p:nvSpPr>
        <p:spPr>
          <a:xfrm>
            <a:off x="838199" y="2737104"/>
            <a:ext cx="3899401"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2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Introduction</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to</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err="1">
                <a:solidFill>
                  <a:schemeClr val="bg2">
                    <a:lumMod val="90000"/>
                  </a:schemeClr>
                </a:solidFill>
                <a:latin typeface="Times New Roman" panose="02020603050405020304" pitchFamily="18" charset="0"/>
                <a:cs typeface="Times New Roman" panose="02020603050405020304" pitchFamily="18" charset="0"/>
              </a:rPr>
              <a:t>PyTorch</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38198" y="3584448"/>
            <a:ext cx="8114722"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3 </a:t>
            </a:r>
            <a:r>
              <a:rPr lang="en-US" altLang="zh-CN" sz="2800" dirty="0">
                <a:latin typeface="Times New Roman" panose="02020603050405020304" pitchFamily="18" charset="0"/>
                <a:cs typeface="Times New Roman" panose="02020603050405020304" pitchFamily="18" charset="0"/>
              </a:rPr>
              <a:t>Introduction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to</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UNC</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Research</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Computing</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Resources</a:t>
            </a:r>
            <a:endParaRPr lang="en-US"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8" y="4431792"/>
            <a:ext cx="5047600"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4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Introduction</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to</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Basic</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Algorithm</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6523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AFEF2-3D08-CC57-DD6A-749522013E46}"/>
              </a:ext>
            </a:extLst>
          </p:cNvPr>
          <p:cNvSpPr>
            <a:spLocks noGrp="1"/>
          </p:cNvSpPr>
          <p:nvPr>
            <p:ph type="title"/>
          </p:nvPr>
        </p:nvSpPr>
        <p:spPr>
          <a:xfrm>
            <a:off x="838200" y="365125"/>
            <a:ext cx="10515600" cy="1325563"/>
          </a:xfrm>
        </p:spPr>
        <p:txBody>
          <a:bodyPr/>
          <a:lstStyle/>
          <a:p>
            <a:r>
              <a:rPr lang="en-US" altLang="zh-CN" dirty="0"/>
              <a:t>UNC</a:t>
            </a:r>
            <a:r>
              <a:rPr lang="zh-CN" altLang="en-US" dirty="0"/>
              <a:t> </a:t>
            </a:r>
            <a:r>
              <a:rPr lang="en-US" altLang="zh-CN" dirty="0"/>
              <a:t>Longleaf</a:t>
            </a:r>
            <a:endParaRPr lang="en-US" dirty="0"/>
          </a:p>
        </p:txBody>
      </p:sp>
      <p:sp>
        <p:nvSpPr>
          <p:cNvPr id="4" name="CustomShape 1">
            <a:extLst>
              <a:ext uri="{FF2B5EF4-FFF2-40B4-BE49-F238E27FC236}">
                <a16:creationId xmlns:a16="http://schemas.microsoft.com/office/drawing/2014/main" id="{F9B14990-FA60-DABA-5C75-370A80CAC1B5}"/>
              </a:ext>
            </a:extLst>
          </p:cNvPr>
          <p:cNvSpPr/>
          <p:nvPr/>
        </p:nvSpPr>
        <p:spPr>
          <a:xfrm>
            <a:off x="838200" y="1381323"/>
            <a:ext cx="10899098" cy="426584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635">
              <a:lnSpc>
                <a:spcPct val="130000"/>
              </a:lnSpc>
              <a:spcBef>
                <a:spcPts val="500"/>
              </a:spcBef>
              <a:buClr>
                <a:srgbClr val="000000"/>
              </a:buClr>
            </a:pPr>
            <a:r>
              <a:rPr lang="en-US" sz="2000" b="1" spc="-1" dirty="0">
                <a:cs typeface="Arial"/>
              </a:rPr>
              <a:t>Before begin:</a:t>
            </a:r>
          </a:p>
          <a:p>
            <a:pPr marL="343535" indent="-342900">
              <a:lnSpc>
                <a:spcPct val="110000"/>
              </a:lnSpc>
              <a:spcBef>
                <a:spcPts val="500"/>
              </a:spcBef>
              <a:buFont typeface="Arial" panose="020B0604020202020204" pitchFamily="34" charset="0"/>
              <a:buChar char="•"/>
            </a:pPr>
            <a:r>
              <a:rPr lang="en-US" sz="2000" spc="-1" dirty="0">
                <a:latin typeface="Arial"/>
                <a:cs typeface="Arial"/>
              </a:rPr>
              <a:t>Establish a VPN connection with UNC. </a:t>
            </a:r>
          </a:p>
          <a:p>
            <a:pPr marL="800735" lvl="1" indent="-342900">
              <a:lnSpc>
                <a:spcPct val="110000"/>
              </a:lnSpc>
              <a:spcBef>
                <a:spcPts val="500"/>
              </a:spcBef>
              <a:buFont typeface="Arial" panose="020B0604020202020204" pitchFamily="34" charset="0"/>
              <a:buChar char="•"/>
            </a:pPr>
            <a:r>
              <a:rPr lang="en-US" sz="2000" spc="-1" dirty="0">
                <a:latin typeface="Arial"/>
                <a:cs typeface="Arial"/>
              </a:rPr>
              <a:t>[For VPN instructions, search </a:t>
            </a:r>
            <a:r>
              <a:rPr lang="en-US" sz="2000" spc="-1" dirty="0">
                <a:latin typeface="Arial"/>
                <a:cs typeface="Arial"/>
                <a:hlinkClick r:id="rId2"/>
              </a:rPr>
              <a:t>https://help.unc.edu</a:t>
            </a:r>
            <a:r>
              <a:rPr lang="en-US" sz="2000" spc="-1" dirty="0">
                <a:latin typeface="Arial"/>
                <a:cs typeface="Arial"/>
              </a:rPr>
              <a:t> for VPN.]</a:t>
            </a:r>
            <a:endParaRPr lang="en-US" sz="2000" dirty="0">
              <a:ea typeface="+mn-lt"/>
              <a:cs typeface="+mn-lt"/>
            </a:endParaRPr>
          </a:p>
          <a:p>
            <a:pPr marL="343535" indent="-342900">
              <a:lnSpc>
                <a:spcPct val="110000"/>
              </a:lnSpc>
              <a:spcBef>
                <a:spcPts val="500"/>
              </a:spcBef>
              <a:buFont typeface="Arial" panose="020B0604020202020204" pitchFamily="34" charset="0"/>
              <a:buChar char="•"/>
            </a:pPr>
            <a:r>
              <a:rPr lang="en-US" sz="2000" spc="-1" dirty="0">
                <a:latin typeface="Arial"/>
                <a:cs typeface="Arial"/>
              </a:rPr>
              <a:t>If you do not have longleaf account yet, request it now:</a:t>
            </a:r>
          </a:p>
          <a:p>
            <a:pPr marL="800735" lvl="1" indent="-342900">
              <a:lnSpc>
                <a:spcPct val="110000"/>
              </a:lnSpc>
              <a:spcBef>
                <a:spcPts val="500"/>
              </a:spcBef>
              <a:buFont typeface="Arial" panose="020B0604020202020204" pitchFamily="34" charset="0"/>
              <a:buChar char="•"/>
            </a:pPr>
            <a:r>
              <a:rPr lang="en-US" sz="2000" spc="-1" dirty="0">
                <a:ea typeface="+mn-lt"/>
                <a:cs typeface="+mn-lt"/>
                <a:hlinkClick r:id="rId3"/>
              </a:rPr>
              <a:t>https://help.rc.unc.edu/request-a-cluster-account/</a:t>
            </a:r>
            <a:endParaRPr lang="en-US" sz="2000" dirty="0">
              <a:latin typeface="Arial"/>
              <a:cs typeface="Arial"/>
            </a:endParaRPr>
          </a:p>
          <a:p>
            <a:pPr marL="343535" indent="-342900">
              <a:lnSpc>
                <a:spcPct val="110000"/>
              </a:lnSpc>
              <a:spcBef>
                <a:spcPts val="500"/>
              </a:spcBef>
              <a:buFont typeface="Arial" panose="020B0604020202020204" pitchFamily="34" charset="0"/>
              <a:buChar char="•"/>
            </a:pPr>
            <a:r>
              <a:rPr lang="en-US" sz="2000" i="1" spc="-1" dirty="0">
                <a:latin typeface="Arial"/>
                <a:cs typeface="Arial"/>
              </a:rPr>
              <a:t>If there's time, download…</a:t>
            </a:r>
          </a:p>
          <a:p>
            <a:pPr marL="800735" lvl="1" indent="-342900">
              <a:lnSpc>
                <a:spcPct val="110000"/>
              </a:lnSpc>
              <a:spcBef>
                <a:spcPts val="500"/>
              </a:spcBef>
              <a:buFont typeface="Arial" panose="020B0604020202020204" pitchFamily="34" charset="0"/>
              <a:buChar char="•"/>
            </a:pPr>
            <a:r>
              <a:rPr lang="en-US" sz="2000" i="1" spc="-1" dirty="0">
                <a:latin typeface="Arial"/>
                <a:cs typeface="Arial"/>
              </a:rPr>
              <a:t> and install the </a:t>
            </a:r>
            <a:r>
              <a:rPr lang="en-US" sz="2000" i="1" spc="-1" dirty="0" err="1">
                <a:latin typeface="Arial"/>
                <a:cs typeface="Arial"/>
              </a:rPr>
              <a:t>ssh</a:t>
            </a:r>
            <a:r>
              <a:rPr lang="en-US" sz="2000" i="1" spc="-1" dirty="0">
                <a:latin typeface="Arial"/>
                <a:cs typeface="Arial"/>
              </a:rPr>
              <a:t> app longleaf prefers:</a:t>
            </a:r>
            <a:endParaRPr lang="en-US" sz="2000" spc="-1" dirty="0">
              <a:ea typeface="+mn-lt"/>
              <a:cs typeface="+mn-lt"/>
            </a:endParaRPr>
          </a:p>
          <a:p>
            <a:pPr marL="1257935" lvl="2" indent="-342900">
              <a:lnSpc>
                <a:spcPct val="110000"/>
              </a:lnSpc>
              <a:spcBef>
                <a:spcPts val="500"/>
              </a:spcBef>
              <a:buFont typeface="Arial" panose="020B0604020202020204" pitchFamily="34" charset="0"/>
              <a:buChar char="•"/>
            </a:pPr>
            <a:r>
              <a:rPr lang="en-US" sz="2000" i="1" spc="-1" dirty="0">
                <a:latin typeface="Arial"/>
                <a:cs typeface="Arial"/>
                <a:hlinkClick r:id="rId4"/>
              </a:rPr>
              <a:t>https://help.rc.unc.edu/getting-logged-on/</a:t>
            </a:r>
            <a:endParaRPr lang="en-US" sz="2000" i="1" spc="-1" dirty="0">
              <a:latin typeface="Arial"/>
              <a:cs typeface="Arial"/>
            </a:endParaRPr>
          </a:p>
          <a:p>
            <a:pPr marL="915035" lvl="1" indent="-457200">
              <a:lnSpc>
                <a:spcPct val="110000"/>
              </a:lnSpc>
              <a:spcBef>
                <a:spcPts val="500"/>
              </a:spcBef>
              <a:buFont typeface="Arial" panose="020B0604020202020204" pitchFamily="34" charset="0"/>
              <a:buChar char="•"/>
            </a:pPr>
            <a:r>
              <a:rPr lang="en-US" sz="2000" i="1" spc="-1" dirty="0">
                <a:latin typeface="Arial"/>
                <a:cs typeface="Arial"/>
              </a:rPr>
              <a:t>These Using Longleaf course slides</a:t>
            </a:r>
            <a:r>
              <a:rPr lang="en-US" sz="2000" i="1" spc="-1" dirty="0">
                <a:cs typeface="Arial"/>
              </a:rPr>
              <a:t>:</a:t>
            </a:r>
          </a:p>
          <a:p>
            <a:pPr marL="1257935" lvl="2" indent="-342900">
              <a:lnSpc>
                <a:spcPct val="110000"/>
              </a:lnSpc>
              <a:spcBef>
                <a:spcPts val="500"/>
              </a:spcBef>
              <a:buFont typeface="Arial" panose="020B0604020202020204" pitchFamily="34" charset="0"/>
              <a:buChar char="•"/>
            </a:pPr>
            <a:r>
              <a:rPr lang="en-US" sz="2000" i="1" spc="-1" dirty="0">
                <a:cs typeface="Arial"/>
              </a:rPr>
              <a:t> </a:t>
            </a:r>
            <a:r>
              <a:rPr lang="en-US" sz="2000" i="1" spc="-1" dirty="0">
                <a:cs typeface="Arial"/>
                <a:hlinkClick r:id="rId5"/>
              </a:rPr>
              <a:t>https://its.unc.edu/research-computing/research-computing-presentations/</a:t>
            </a:r>
            <a:endParaRPr lang="en-US" sz="2000" i="1" spc="-1" dirty="0">
              <a:cs typeface="Arial"/>
            </a:endParaRPr>
          </a:p>
        </p:txBody>
      </p:sp>
    </p:spTree>
    <p:extLst>
      <p:ext uri="{BB962C8B-B14F-4D97-AF65-F5344CB8AC3E}">
        <p14:creationId xmlns:p14="http://schemas.microsoft.com/office/powerpoint/2010/main" val="3525845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81E657-6E50-A6C7-BE91-18028A38A71D}"/>
              </a:ext>
            </a:extLst>
          </p:cNvPr>
          <p:cNvSpPr/>
          <p:nvPr/>
        </p:nvSpPr>
        <p:spPr>
          <a:xfrm>
            <a:off x="6096000" y="2878111"/>
            <a:ext cx="5881141" cy="178383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5AFEF2-3D08-CC57-DD6A-749522013E46}"/>
              </a:ext>
            </a:extLst>
          </p:cNvPr>
          <p:cNvSpPr>
            <a:spLocks noGrp="1"/>
          </p:cNvSpPr>
          <p:nvPr>
            <p:ph type="title"/>
          </p:nvPr>
        </p:nvSpPr>
        <p:spPr>
          <a:xfrm>
            <a:off x="838200" y="365125"/>
            <a:ext cx="10515600" cy="1325563"/>
          </a:xfrm>
        </p:spPr>
        <p:txBody>
          <a:bodyPr/>
          <a:lstStyle/>
          <a:p>
            <a:r>
              <a:rPr lang="en-US" altLang="zh-CN" dirty="0"/>
              <a:t>UNC</a:t>
            </a:r>
            <a:r>
              <a:rPr lang="zh-CN" altLang="en-US" dirty="0"/>
              <a:t> </a:t>
            </a:r>
            <a:r>
              <a:rPr lang="en-US" altLang="zh-CN" dirty="0"/>
              <a:t>ITS</a:t>
            </a:r>
            <a:r>
              <a:rPr lang="zh-CN" altLang="en-US" dirty="0"/>
              <a:t> </a:t>
            </a:r>
            <a:r>
              <a:rPr lang="en-US" altLang="zh-CN" dirty="0"/>
              <a:t>Computing</a:t>
            </a:r>
            <a:r>
              <a:rPr lang="zh-CN" altLang="en-US" dirty="0"/>
              <a:t> </a:t>
            </a:r>
            <a:r>
              <a:rPr lang="en-US" altLang="zh-CN" dirty="0"/>
              <a:t>Resources</a:t>
            </a:r>
            <a:endParaRPr lang="en-US" dirty="0"/>
          </a:p>
        </p:txBody>
      </p:sp>
      <p:sp>
        <p:nvSpPr>
          <p:cNvPr id="3" name="CustomShape 1">
            <a:extLst>
              <a:ext uri="{FF2B5EF4-FFF2-40B4-BE49-F238E27FC236}">
                <a16:creationId xmlns:a16="http://schemas.microsoft.com/office/drawing/2014/main" id="{7C4EE1C8-E23C-C497-B204-56C43EEDAE02}"/>
              </a:ext>
            </a:extLst>
          </p:cNvPr>
          <p:cNvSpPr/>
          <p:nvPr/>
        </p:nvSpPr>
        <p:spPr>
          <a:xfrm>
            <a:off x="838200" y="1690688"/>
            <a:ext cx="10959059" cy="427392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635">
              <a:spcBef>
                <a:spcPts val="641"/>
              </a:spcBef>
            </a:pPr>
            <a:r>
              <a:rPr lang="en-US" sz="2000" spc="-1" dirty="0">
                <a:latin typeface="Arial"/>
                <a:cs typeface="Arial"/>
              </a:rPr>
              <a:t>Provides "computing infrastructure as well as other technology tools and capabilities to support the research needs of University faculty and staff"</a:t>
            </a:r>
            <a:endParaRPr lang="en-US" dirty="0"/>
          </a:p>
          <a:p>
            <a:pPr marL="635">
              <a:spcBef>
                <a:spcPts val="800"/>
              </a:spcBef>
            </a:pPr>
            <a:r>
              <a:rPr lang="en-US" sz="2000" spc="-1" dirty="0">
                <a:latin typeface="Arial"/>
              </a:rPr>
              <a:t>Resource examples:</a:t>
            </a:r>
          </a:p>
          <a:p>
            <a:pPr marL="800100" lvl="1" indent="-342265">
              <a:lnSpc>
                <a:spcPct val="120000"/>
              </a:lnSpc>
              <a:spcBef>
                <a:spcPts val="641"/>
              </a:spcBef>
              <a:buFont typeface="Arial"/>
              <a:buChar char="•"/>
            </a:pPr>
            <a:r>
              <a:rPr lang="en-US" sz="2000" spc="-1" dirty="0">
                <a:latin typeface="Arial"/>
              </a:rPr>
              <a:t>VCL: Virtual Computing Lab</a:t>
            </a:r>
            <a:endParaRPr lang="en-US" sz="2000" b="0" strike="noStrike" spc="-1" dirty="0">
              <a:latin typeface="Arial"/>
            </a:endParaRPr>
          </a:p>
          <a:p>
            <a:pPr marL="800100" lvl="1" indent="-342265">
              <a:lnSpc>
                <a:spcPct val="120000"/>
              </a:lnSpc>
              <a:spcBef>
                <a:spcPts val="641"/>
              </a:spcBef>
              <a:buFont typeface="Arial"/>
              <a:buChar char="•"/>
            </a:pPr>
            <a:r>
              <a:rPr lang="en-US" sz="2000" b="1" spc="-1" dirty="0">
                <a:highlight>
                  <a:srgbClr val="FFFF00"/>
                </a:highlight>
                <a:latin typeface="Arial"/>
              </a:rPr>
              <a:t>Longleaf Cluster (today)</a:t>
            </a:r>
          </a:p>
          <a:p>
            <a:pPr marL="800100" lvl="1" indent="-342265">
              <a:lnSpc>
                <a:spcPct val="120000"/>
              </a:lnSpc>
              <a:spcBef>
                <a:spcPts val="641"/>
              </a:spcBef>
              <a:buFont typeface="Arial"/>
              <a:buChar char="•"/>
            </a:pPr>
            <a:r>
              <a:rPr lang="en-US" sz="2000" spc="-1" dirty="0">
                <a:latin typeface="Arial"/>
              </a:rPr>
              <a:t>Dogwood Cluster</a:t>
            </a:r>
          </a:p>
          <a:p>
            <a:pPr marL="800100" lvl="1" indent="-342265">
              <a:lnSpc>
                <a:spcPct val="120000"/>
              </a:lnSpc>
              <a:spcBef>
                <a:spcPts val="641"/>
              </a:spcBef>
              <a:buFont typeface="Arial"/>
              <a:buChar char="•"/>
            </a:pPr>
            <a:r>
              <a:rPr lang="en-US" sz="2000" spc="-1" dirty="0">
                <a:latin typeface="Arial"/>
              </a:rPr>
              <a:t>DGX Cluster</a:t>
            </a:r>
          </a:p>
          <a:p>
            <a:pPr marL="800100" lvl="1" indent="-342265">
              <a:lnSpc>
                <a:spcPct val="120000"/>
              </a:lnSpc>
              <a:spcBef>
                <a:spcPts val="641"/>
              </a:spcBef>
              <a:buFont typeface="Arial"/>
              <a:buChar char="•"/>
            </a:pPr>
            <a:r>
              <a:rPr lang="en-US" sz="2000" spc="-1" dirty="0">
                <a:latin typeface="Arial"/>
              </a:rPr>
              <a:t>Secure Research Workstation</a:t>
            </a:r>
          </a:p>
          <a:p>
            <a:pPr marL="800100" lvl="1" indent="-342265">
              <a:lnSpc>
                <a:spcPct val="120000"/>
              </a:lnSpc>
              <a:spcBef>
                <a:spcPts val="641"/>
              </a:spcBef>
              <a:buFont typeface="Arial"/>
              <a:buChar char="•"/>
            </a:pPr>
            <a:r>
              <a:rPr lang="en-US" sz="2000" spc="-1" dirty="0">
                <a:ea typeface="+mn-lt"/>
                <a:cs typeface="+mn-lt"/>
              </a:rPr>
              <a:t>Access to </a:t>
            </a:r>
            <a:r>
              <a:rPr lang="en-US" sz="2000" spc="-1" dirty="0" err="1">
                <a:ea typeface="+mn-lt"/>
                <a:cs typeface="+mn-lt"/>
              </a:rPr>
              <a:t>Xsede</a:t>
            </a:r>
            <a:r>
              <a:rPr lang="en-US" sz="2000" spc="-1" dirty="0">
                <a:ea typeface="+mn-lt"/>
                <a:cs typeface="+mn-lt"/>
              </a:rPr>
              <a:t> Campus Champions program</a:t>
            </a:r>
            <a:endParaRPr lang="en-US" sz="2000" spc="-1" dirty="0">
              <a:latin typeface="Arial"/>
            </a:endParaRPr>
          </a:p>
          <a:p>
            <a:pPr marL="635">
              <a:lnSpc>
                <a:spcPct val="120000"/>
              </a:lnSpc>
              <a:spcBef>
                <a:spcPts val="641"/>
              </a:spcBef>
            </a:pPr>
            <a:r>
              <a:rPr lang="en-US" sz="2000" spc="-1" dirty="0">
                <a:latin typeface="Arial"/>
                <a:cs typeface="Arial"/>
              </a:rPr>
              <a:t>List grows all the time...including some cloud computing.</a:t>
            </a:r>
          </a:p>
          <a:p>
            <a:pPr marL="457835" indent="-457200">
              <a:spcBef>
                <a:spcPts val="641"/>
              </a:spcBef>
              <a:buFont typeface="Arial"/>
              <a:buChar char="•"/>
            </a:pPr>
            <a:endParaRPr lang="en-US" sz="2000" spc="-1" dirty="0">
              <a:latin typeface="Arial"/>
              <a:cs typeface="Arial"/>
            </a:endParaRPr>
          </a:p>
          <a:p>
            <a:pPr marL="457835" lvl="1">
              <a:spcBef>
                <a:spcPts val="641"/>
              </a:spcBef>
            </a:pPr>
            <a:endParaRPr lang="en-US" sz="3200" spc="-1" dirty="0">
              <a:latin typeface="Arial"/>
            </a:endParaRPr>
          </a:p>
          <a:p>
            <a:pPr>
              <a:spcBef>
                <a:spcPts val="641"/>
              </a:spcBef>
            </a:pPr>
            <a:endParaRPr lang="en-US" sz="2800" spc="-1" dirty="0">
              <a:latin typeface="Arial"/>
            </a:endParaRPr>
          </a:p>
        </p:txBody>
      </p:sp>
      <p:sp>
        <p:nvSpPr>
          <p:cNvPr id="4" name="TextBox 3">
            <a:extLst>
              <a:ext uri="{FF2B5EF4-FFF2-40B4-BE49-F238E27FC236}">
                <a16:creationId xmlns:a16="http://schemas.microsoft.com/office/drawing/2014/main" id="{AE176E27-C782-9B0D-8352-FE87AF44566A}"/>
              </a:ext>
            </a:extLst>
          </p:cNvPr>
          <p:cNvSpPr txBox="1"/>
          <p:nvPr/>
        </p:nvSpPr>
        <p:spPr>
          <a:xfrm>
            <a:off x="6238301" y="3132944"/>
            <a:ext cx="5558958" cy="1031051"/>
          </a:xfrm>
          <a:prstGeom prst="rect">
            <a:avLst/>
          </a:prstGeom>
          <a:noFill/>
        </p:spPr>
        <p:txBody>
          <a:bodyPr wrap="none" rtlCol="0">
            <a:spAutoFit/>
          </a:bodyPr>
          <a:lstStyle/>
          <a:p>
            <a:pPr>
              <a:spcAft>
                <a:spcPts val="600"/>
              </a:spcAft>
            </a:pPr>
            <a:r>
              <a:rPr lang="en-US" sz="2000" dirty="0"/>
              <a:t>Need help?</a:t>
            </a:r>
          </a:p>
          <a:p>
            <a:r>
              <a:rPr lang="en-US" dirty="0">
                <a:hlinkClick r:id="rId2"/>
              </a:rPr>
              <a:t>https://help.rc.unc.edu</a:t>
            </a:r>
            <a:r>
              <a:rPr lang="en-US" dirty="0"/>
              <a:t> </a:t>
            </a:r>
          </a:p>
          <a:p>
            <a:r>
              <a:rPr lang="en-US" dirty="0" err="1"/>
              <a:t>research@unc.edu</a:t>
            </a:r>
            <a:r>
              <a:rPr lang="en-US" dirty="0"/>
              <a:t>  answered during business hours, M-F</a:t>
            </a:r>
          </a:p>
        </p:txBody>
      </p:sp>
    </p:spTree>
    <p:extLst>
      <p:ext uri="{BB962C8B-B14F-4D97-AF65-F5344CB8AC3E}">
        <p14:creationId xmlns:p14="http://schemas.microsoft.com/office/powerpoint/2010/main" val="2655673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AFEF2-3D08-CC57-DD6A-749522013E46}"/>
              </a:ext>
            </a:extLst>
          </p:cNvPr>
          <p:cNvSpPr>
            <a:spLocks noGrp="1"/>
          </p:cNvSpPr>
          <p:nvPr>
            <p:ph type="title"/>
          </p:nvPr>
        </p:nvSpPr>
        <p:spPr>
          <a:xfrm>
            <a:off x="838200" y="365125"/>
            <a:ext cx="10515600" cy="1325563"/>
          </a:xfrm>
        </p:spPr>
        <p:txBody>
          <a:bodyPr/>
          <a:lstStyle/>
          <a:p>
            <a:r>
              <a:rPr lang="en-US" altLang="zh-CN" dirty="0"/>
              <a:t>Before</a:t>
            </a:r>
            <a:r>
              <a:rPr lang="zh-CN" altLang="en-US" dirty="0"/>
              <a:t> </a:t>
            </a:r>
            <a:r>
              <a:rPr lang="en-US" altLang="zh-CN" dirty="0"/>
              <a:t>Computing</a:t>
            </a:r>
            <a:r>
              <a:rPr lang="zh-CN" altLang="en-US" dirty="0"/>
              <a:t> </a:t>
            </a:r>
            <a:r>
              <a:rPr lang="en-US" altLang="zh-CN" dirty="0"/>
              <a:t>on</a:t>
            </a:r>
            <a:r>
              <a:rPr lang="zh-CN" altLang="en-US" dirty="0"/>
              <a:t> </a:t>
            </a:r>
            <a:r>
              <a:rPr lang="en-US" altLang="zh-CN" dirty="0"/>
              <a:t>Longleaf</a:t>
            </a:r>
            <a:endParaRPr lang="en-US" dirty="0"/>
          </a:p>
        </p:txBody>
      </p:sp>
      <p:sp>
        <p:nvSpPr>
          <p:cNvPr id="6" name="Subtitle 2">
            <a:extLst>
              <a:ext uri="{FF2B5EF4-FFF2-40B4-BE49-F238E27FC236}">
                <a16:creationId xmlns:a16="http://schemas.microsoft.com/office/drawing/2014/main" id="{D6AB099D-2F6F-D204-7F2D-E9B60A203990}"/>
              </a:ext>
            </a:extLst>
          </p:cNvPr>
          <p:cNvSpPr txBox="1">
            <a:spLocks/>
          </p:cNvSpPr>
          <p:nvPr/>
        </p:nvSpPr>
        <p:spPr>
          <a:xfrm>
            <a:off x="838200" y="1504122"/>
            <a:ext cx="8324193" cy="485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4B9CD3"/>
                </a:solidFill>
                <a:latin typeface="Garamond" panose="02020404030301010803" pitchFamily="18" charset="0"/>
                <a:ea typeface="+mj-ea"/>
                <a:cs typeface="+mj-cs"/>
              </a:defRPr>
            </a:lvl1pPr>
          </a:lstStyle>
          <a:p>
            <a:r>
              <a:rPr lang="en-US" sz="2400" i="1" dirty="0">
                <a:solidFill>
                  <a:schemeClr val="tx1"/>
                </a:solidFill>
              </a:rPr>
              <a:t>Properly</a:t>
            </a:r>
          </a:p>
          <a:p>
            <a:pPr marL="342900" indent="-342900">
              <a:lnSpc>
                <a:spcPct val="100000"/>
              </a:lnSpc>
              <a:spcBef>
                <a:spcPts val="900"/>
              </a:spcBef>
              <a:buFont typeface="Arial" panose="020B0604020202020204" pitchFamily="34" charset="0"/>
              <a:buChar char="•"/>
            </a:pPr>
            <a:r>
              <a:rPr lang="en-US" sz="2400" b="1" dirty="0">
                <a:solidFill>
                  <a:schemeClr val="tx1"/>
                </a:solidFill>
              </a:rPr>
              <a:t>Connect</a:t>
            </a:r>
            <a:r>
              <a:rPr lang="en-US" sz="2400" dirty="0">
                <a:solidFill>
                  <a:schemeClr val="tx1"/>
                </a:solidFill>
              </a:rPr>
              <a:t> to Longleaf (log on)</a:t>
            </a:r>
            <a:endParaRPr lang="en-US" sz="2400" i="1" dirty="0">
              <a:solidFill>
                <a:schemeClr val="tx1"/>
              </a:solidFill>
            </a:endParaRPr>
          </a:p>
          <a:p>
            <a:pPr marL="342900" indent="-342900">
              <a:lnSpc>
                <a:spcPct val="100000"/>
              </a:lnSpc>
              <a:spcBef>
                <a:spcPts val="900"/>
              </a:spcBef>
              <a:buFont typeface="Arial" panose="020B0604020202020204" pitchFamily="34" charset="0"/>
              <a:buChar char="•"/>
            </a:pPr>
            <a:r>
              <a:rPr lang="en-US" sz="2400" b="1" dirty="0">
                <a:solidFill>
                  <a:schemeClr val="tx1"/>
                </a:solidFill>
                <a:ea typeface="+mj-lt"/>
                <a:cs typeface="+mj-lt"/>
              </a:rPr>
              <a:t>Move</a:t>
            </a:r>
            <a:r>
              <a:rPr lang="en-US" sz="2400" dirty="0">
                <a:solidFill>
                  <a:schemeClr val="tx1"/>
                </a:solidFill>
                <a:ea typeface="+mj-lt"/>
                <a:cs typeface="+mj-lt"/>
              </a:rPr>
              <a:t> your project’s data &amp; programs to/from storage areas in longleaf</a:t>
            </a:r>
            <a:endParaRPr lang="en-US" sz="2400" i="1" dirty="0">
              <a:solidFill>
                <a:schemeClr val="tx1"/>
              </a:solidFill>
              <a:ea typeface="+mj-lt"/>
              <a:cs typeface="+mj-lt"/>
            </a:endParaRPr>
          </a:p>
          <a:p>
            <a:pPr marL="342900" indent="-342900">
              <a:lnSpc>
                <a:spcPct val="100000"/>
              </a:lnSpc>
              <a:spcBef>
                <a:spcPts val="900"/>
              </a:spcBef>
              <a:buFont typeface="Arial" panose="020B0604020202020204" pitchFamily="34" charset="0"/>
              <a:buChar char="•"/>
            </a:pPr>
            <a:r>
              <a:rPr lang="en-US" sz="2400" dirty="0">
                <a:solidFill>
                  <a:schemeClr val="tx1"/>
                </a:solidFill>
              </a:rPr>
              <a:t>Pick and </a:t>
            </a:r>
            <a:r>
              <a:rPr lang="en-US" sz="2400" b="1" dirty="0">
                <a:solidFill>
                  <a:schemeClr val="tx1"/>
                </a:solidFill>
              </a:rPr>
              <a:t>manage</a:t>
            </a:r>
            <a:r>
              <a:rPr lang="en-US" sz="2400" dirty="0">
                <a:solidFill>
                  <a:schemeClr val="tx1"/>
                </a:solidFill>
              </a:rPr>
              <a:t> your software “modules”</a:t>
            </a:r>
            <a:endParaRPr lang="en-US" sz="2400" i="1" dirty="0">
              <a:solidFill>
                <a:schemeClr val="tx1"/>
              </a:solidFill>
            </a:endParaRPr>
          </a:p>
          <a:p>
            <a:pPr marL="342900" indent="-342900">
              <a:lnSpc>
                <a:spcPct val="100000"/>
              </a:lnSpc>
              <a:spcBef>
                <a:spcPts val="900"/>
              </a:spcBef>
              <a:buFont typeface="Arial" panose="020B0604020202020204" pitchFamily="34" charset="0"/>
              <a:buChar char="•"/>
            </a:pPr>
            <a:r>
              <a:rPr lang="en-US" sz="2400" b="1" dirty="0">
                <a:solidFill>
                  <a:schemeClr val="tx1"/>
                </a:solidFill>
              </a:rPr>
              <a:t>Schedule</a:t>
            </a:r>
            <a:r>
              <a:rPr lang="en-US" sz="2400" dirty="0">
                <a:solidFill>
                  <a:schemeClr val="tx1"/>
                </a:solidFill>
              </a:rPr>
              <a:t> jobs to run on </a:t>
            </a:r>
            <a:r>
              <a:rPr lang="en-US" sz="2400" dirty="0" err="1">
                <a:solidFill>
                  <a:schemeClr val="tx1"/>
                </a:solidFill>
              </a:rPr>
              <a:t>longleaf’s</a:t>
            </a:r>
            <a:r>
              <a:rPr lang="en-US" sz="2400" dirty="0">
                <a:solidFill>
                  <a:schemeClr val="tx1"/>
                </a:solidFill>
              </a:rPr>
              <a:t> compute nodes</a:t>
            </a:r>
            <a:endParaRPr lang="en-US" sz="2400" i="1" dirty="0">
              <a:solidFill>
                <a:schemeClr val="tx1"/>
              </a:solidFill>
            </a:endParaRPr>
          </a:p>
          <a:p>
            <a:pPr marL="342900" indent="-342900">
              <a:lnSpc>
                <a:spcPct val="100000"/>
              </a:lnSpc>
              <a:spcBef>
                <a:spcPts val="900"/>
              </a:spcBef>
              <a:buFont typeface="Arial" panose="020B0604020202020204" pitchFamily="34" charset="0"/>
              <a:buChar char="•"/>
            </a:pPr>
            <a:r>
              <a:rPr lang="en-US" sz="2400" b="1" dirty="0">
                <a:solidFill>
                  <a:schemeClr val="tx1"/>
                </a:solidFill>
              </a:rPr>
              <a:t>Monitor</a:t>
            </a:r>
            <a:r>
              <a:rPr lang="en-US" sz="2400" dirty="0">
                <a:solidFill>
                  <a:schemeClr val="tx1"/>
                </a:solidFill>
              </a:rPr>
              <a:t> the status of jobs, their output and results</a:t>
            </a:r>
          </a:p>
          <a:p>
            <a:pPr marL="342900" indent="-342900">
              <a:lnSpc>
                <a:spcPct val="100000"/>
              </a:lnSpc>
              <a:spcBef>
                <a:spcPts val="900"/>
              </a:spcBef>
              <a:buFont typeface="Arial" panose="020B0604020202020204" pitchFamily="34" charset="0"/>
              <a:buChar char="•"/>
            </a:pPr>
            <a:r>
              <a:rPr lang="en-US" sz="2400" dirty="0">
                <a:solidFill>
                  <a:schemeClr val="tx1"/>
                </a:solidFill>
                <a:ea typeface="+mj-lt"/>
                <a:cs typeface="+mj-lt"/>
              </a:rPr>
              <a:t>Navigate a Linux operating system </a:t>
            </a:r>
            <a:r>
              <a:rPr lang="en-US" sz="2400" i="1" dirty="0">
                <a:solidFill>
                  <a:schemeClr val="tx1"/>
                </a:solidFill>
                <a:ea typeface="+mj-lt"/>
                <a:cs typeface="+mj-lt"/>
              </a:rPr>
              <a:t>(not in this course)</a:t>
            </a:r>
            <a:endParaRPr lang="en-US" sz="2400" dirty="0">
              <a:solidFill>
                <a:schemeClr val="tx1"/>
              </a:solidFill>
              <a:ea typeface="+mj-lt"/>
              <a:cs typeface="+mj-lt"/>
            </a:endParaRPr>
          </a:p>
          <a:p>
            <a:pPr marL="342900" indent="-342900">
              <a:buFont typeface="Arial" panose="020B0604020202020204" pitchFamily="34" charset="0"/>
              <a:buChar char="•"/>
            </a:pPr>
            <a:endParaRPr lang="en-US" sz="2400" dirty="0">
              <a:solidFill>
                <a:schemeClr val="tx1"/>
              </a:solidFill>
            </a:endParaRPr>
          </a:p>
          <a:p>
            <a:r>
              <a:rPr lang="en-US" sz="2400" dirty="0">
                <a:solidFill>
                  <a:schemeClr val="tx1"/>
                </a:solidFill>
              </a:rPr>
              <a:t>THEN you can have fun doing your project on longleaf.</a:t>
            </a:r>
          </a:p>
          <a:p>
            <a:pPr marL="342900" indent="-342900">
              <a:buFont typeface="Arial" panose="020B0604020202020204" pitchFamily="34" charset="0"/>
              <a:buChar char="•"/>
            </a:pPr>
            <a:endParaRPr lang="en-US" sz="2400" dirty="0">
              <a:solidFill>
                <a:schemeClr val="tx1"/>
              </a:solidFill>
            </a:endParaRPr>
          </a:p>
        </p:txBody>
      </p:sp>
    </p:spTree>
    <p:extLst>
      <p:ext uri="{BB962C8B-B14F-4D97-AF65-F5344CB8AC3E}">
        <p14:creationId xmlns:p14="http://schemas.microsoft.com/office/powerpoint/2010/main" val="614712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4828566"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1 </a:t>
            </a:r>
            <a:r>
              <a:rPr lang="en-US" altLang="zh-CN" sz="2800" dirty="0">
                <a:latin typeface="Times New Roman" panose="02020603050405020304" pitchFamily="18" charset="0"/>
                <a:cs typeface="Times New Roman" panose="02020603050405020304" pitchFamily="18" charset="0"/>
              </a:rPr>
              <a:t>Introduction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to</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Deep</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Learning</a:t>
            </a:r>
            <a:endParaRPr lang="en-US"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5099560-06B6-8613-6064-A46E964658DF}"/>
              </a:ext>
            </a:extLst>
          </p:cNvPr>
          <p:cNvSpPr txBox="1"/>
          <p:nvPr/>
        </p:nvSpPr>
        <p:spPr>
          <a:xfrm>
            <a:off x="838199" y="2737104"/>
            <a:ext cx="3899401"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2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Introduction</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to</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err="1">
                <a:solidFill>
                  <a:schemeClr val="bg2">
                    <a:lumMod val="90000"/>
                  </a:schemeClr>
                </a:solidFill>
                <a:latin typeface="Times New Roman" panose="02020603050405020304" pitchFamily="18" charset="0"/>
                <a:cs typeface="Times New Roman" panose="02020603050405020304" pitchFamily="18" charset="0"/>
              </a:rPr>
              <a:t>PyTorch</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38198" y="3584448"/>
            <a:ext cx="8114722"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3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Introduction</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to</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UNC</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Research</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Computing</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Resources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8" y="4431792"/>
            <a:ext cx="5047600"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4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Introduction</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to</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Basic</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Algorithm</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6754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AFEF2-3D08-CC57-DD6A-749522013E46}"/>
              </a:ext>
            </a:extLst>
          </p:cNvPr>
          <p:cNvSpPr>
            <a:spLocks noGrp="1"/>
          </p:cNvSpPr>
          <p:nvPr>
            <p:ph type="title"/>
          </p:nvPr>
        </p:nvSpPr>
        <p:spPr>
          <a:xfrm>
            <a:off x="838200" y="365125"/>
            <a:ext cx="10515600" cy="1325563"/>
          </a:xfrm>
        </p:spPr>
        <p:txBody>
          <a:bodyPr/>
          <a:lstStyle/>
          <a:p>
            <a:r>
              <a:rPr lang="en-US" altLang="zh-CN" dirty="0"/>
              <a:t>Access</a:t>
            </a:r>
            <a:r>
              <a:rPr lang="zh-CN" altLang="en-US" dirty="0"/>
              <a:t> </a:t>
            </a:r>
            <a:r>
              <a:rPr lang="en-US" altLang="zh-CN" dirty="0"/>
              <a:t>Longleaf</a:t>
            </a:r>
            <a:endParaRPr lang="en-US" dirty="0"/>
          </a:p>
        </p:txBody>
      </p:sp>
      <p:sp>
        <p:nvSpPr>
          <p:cNvPr id="3" name="TextBox 2">
            <a:extLst>
              <a:ext uri="{FF2B5EF4-FFF2-40B4-BE49-F238E27FC236}">
                <a16:creationId xmlns:a16="http://schemas.microsoft.com/office/drawing/2014/main" id="{DAA95F99-7E9C-A375-BCA2-BA9E96E20460}"/>
              </a:ext>
            </a:extLst>
          </p:cNvPr>
          <p:cNvSpPr txBox="1"/>
          <p:nvPr/>
        </p:nvSpPr>
        <p:spPr>
          <a:xfrm>
            <a:off x="838200" y="1467680"/>
            <a:ext cx="10610194" cy="4909036"/>
          </a:xfrm>
          <a:prstGeom prst="rect">
            <a:avLst/>
          </a:prstGeom>
          <a:noFill/>
        </p:spPr>
        <p:txBody>
          <a:bodyPr wrap="square" rtlCol="0" anchor="t">
            <a:spAutoFit/>
          </a:bodyPr>
          <a:lstStyle/>
          <a:p>
            <a:pPr>
              <a:spcAft>
                <a:spcPts val="600"/>
              </a:spcAft>
            </a:pPr>
            <a:r>
              <a:rPr lang="en-US" sz="2200" dirty="0"/>
              <a:t>Two ways to connect:</a:t>
            </a:r>
          </a:p>
          <a:p>
            <a:pPr marL="342900" indent="-342900">
              <a:buFont typeface="+mj-lt"/>
              <a:buAutoNum type="arabicPeriod"/>
            </a:pPr>
            <a:r>
              <a:rPr lang="en-US" sz="2200" dirty="0"/>
              <a:t>Via an </a:t>
            </a:r>
            <a:r>
              <a:rPr lang="en-US" sz="2200" b="1" dirty="0" err="1"/>
              <a:t>ssh</a:t>
            </a:r>
            <a:r>
              <a:rPr lang="en-US" sz="2200" b="1" dirty="0"/>
              <a:t> connection</a:t>
            </a:r>
            <a:r>
              <a:rPr lang="en-US" sz="2200" dirty="0"/>
              <a:t>:   </a:t>
            </a:r>
            <a:r>
              <a:rPr lang="en-US" sz="2200" dirty="0" err="1"/>
              <a:t>ssh</a:t>
            </a:r>
            <a:r>
              <a:rPr lang="en-US" sz="2200" dirty="0"/>
              <a:t> –X &lt;</a:t>
            </a:r>
            <a:r>
              <a:rPr lang="en-US" sz="2200" dirty="0" err="1"/>
              <a:t>onyen</a:t>
            </a:r>
            <a:r>
              <a:rPr lang="en-US" sz="2200" dirty="0"/>
              <a:t>&gt;@longleaf.unc.edu</a:t>
            </a:r>
          </a:p>
          <a:p>
            <a:pPr lvl="2"/>
            <a:r>
              <a:rPr lang="en-US" sz="2200" i="1" dirty="0"/>
              <a:t>Requires an </a:t>
            </a:r>
            <a:r>
              <a:rPr lang="en-US" sz="2200" i="1" dirty="0" err="1"/>
              <a:t>ssh</a:t>
            </a:r>
            <a:r>
              <a:rPr lang="en-US" sz="2200" i="1" dirty="0"/>
              <a:t> program on your computer, and </a:t>
            </a:r>
            <a:r>
              <a:rPr lang="en-US" sz="2200" b="1" i="1" dirty="0"/>
              <a:t>not </a:t>
            </a:r>
            <a:r>
              <a:rPr lang="en-US" sz="2200" i="1" dirty="0"/>
              <a:t>the one your computer came with. </a:t>
            </a:r>
          </a:p>
          <a:p>
            <a:pPr lvl="2"/>
            <a:r>
              <a:rPr lang="en-US" sz="2200" i="1" dirty="0">
                <a:solidFill>
                  <a:srgbClr val="7030A0"/>
                </a:solidFill>
                <a:ea typeface="+mn-lt"/>
                <a:cs typeface="+mn-lt"/>
              </a:rPr>
              <a:t>If connecting from off-campus, your computer is required to establish a VPN connection to UNC before connecting to longleaf. Search help.unc.edu for VPN.</a:t>
            </a:r>
            <a:endParaRPr lang="en-US" sz="2200" i="1" dirty="0"/>
          </a:p>
          <a:p>
            <a:pPr lvl="2"/>
            <a:endParaRPr lang="en-US" sz="2200" i="1" dirty="0"/>
          </a:p>
          <a:p>
            <a:pPr marL="342900" indent="-342900">
              <a:buFont typeface="+mj-lt"/>
              <a:buAutoNum type="arabicPeriod"/>
            </a:pPr>
            <a:r>
              <a:rPr lang="en-US" sz="2200" dirty="0"/>
              <a:t>Via </a:t>
            </a:r>
            <a:r>
              <a:rPr lang="en-US" sz="2200" b="1" dirty="0"/>
              <a:t>Open OnDemand (OOD)</a:t>
            </a:r>
            <a:r>
              <a:rPr lang="en-US" sz="2200" dirty="0"/>
              <a:t>: </a:t>
            </a:r>
            <a:r>
              <a:rPr lang="en-US" sz="2200" dirty="0">
                <a:hlinkClick r:id="rId2"/>
              </a:rPr>
              <a:t>https://ondemand.rc.unc.edu</a:t>
            </a:r>
            <a:endParaRPr lang="en-US" sz="2200" dirty="0"/>
          </a:p>
          <a:p>
            <a:pPr lvl="2"/>
            <a:r>
              <a:rPr lang="en-US" sz="2200" i="1" dirty="0">
                <a:ea typeface="+mn-lt"/>
                <a:cs typeface="+mn-lt"/>
              </a:rPr>
              <a:t>***New in 2020***</a:t>
            </a:r>
            <a:endParaRPr lang="en-US" sz="2200" dirty="0"/>
          </a:p>
          <a:p>
            <a:pPr lvl="2"/>
            <a:r>
              <a:rPr lang="en-US" sz="2200" i="1" dirty="0"/>
              <a:t>Yes any browser will do!  (But not your cell phone)</a:t>
            </a:r>
            <a:endParaRPr lang="en-US" sz="2200" dirty="0"/>
          </a:p>
          <a:p>
            <a:pPr lvl="2"/>
            <a:r>
              <a:rPr lang="en-US" sz="2200" i="1" dirty="0"/>
              <a:t>Limited access to longleaf, but enough for many users.</a:t>
            </a:r>
          </a:p>
          <a:p>
            <a:pPr lvl="2"/>
            <a:r>
              <a:rPr lang="en-US" sz="2200" i="1" dirty="0">
                <a:solidFill>
                  <a:srgbClr val="7030A0"/>
                </a:solidFill>
                <a:ea typeface="+mn-lt"/>
                <a:cs typeface="+mn-lt"/>
              </a:rPr>
              <a:t>DUO authentication required.</a:t>
            </a:r>
            <a:endParaRPr lang="en-US" sz="2200" i="1" dirty="0"/>
          </a:p>
          <a:p>
            <a:endParaRPr lang="en-US" sz="2200" dirty="0"/>
          </a:p>
          <a:p>
            <a:r>
              <a:rPr lang="en-US" sz="2200" dirty="0"/>
              <a:t>Read More: </a:t>
            </a:r>
            <a:r>
              <a:rPr lang="en-US" sz="2200" dirty="0">
                <a:hlinkClick r:id="rId3"/>
              </a:rPr>
              <a:t>https://help.rc.unc.edu/getting-logged-on/</a:t>
            </a:r>
            <a:endParaRPr lang="en-US" sz="2200" dirty="0"/>
          </a:p>
        </p:txBody>
      </p:sp>
    </p:spTree>
    <p:extLst>
      <p:ext uri="{BB962C8B-B14F-4D97-AF65-F5344CB8AC3E}">
        <p14:creationId xmlns:p14="http://schemas.microsoft.com/office/powerpoint/2010/main" val="1008366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1BE5-4F6B-3238-462C-AF1DB107C626}"/>
              </a:ext>
            </a:extLst>
          </p:cNvPr>
          <p:cNvSpPr>
            <a:spLocks noGrp="1"/>
          </p:cNvSpPr>
          <p:nvPr>
            <p:ph type="title"/>
          </p:nvPr>
        </p:nvSpPr>
        <p:spPr>
          <a:xfrm>
            <a:off x="838200" y="365125"/>
            <a:ext cx="10515600" cy="1325563"/>
          </a:xfrm>
        </p:spPr>
        <p:txBody>
          <a:bodyPr/>
          <a:lstStyle/>
          <a:p>
            <a:r>
              <a:rPr lang="en-US" dirty="0"/>
              <a:t>Content</a:t>
            </a:r>
          </a:p>
        </p:txBody>
      </p:sp>
      <p:sp>
        <p:nvSpPr>
          <p:cNvPr id="4" name="TextBox 3">
            <a:extLst>
              <a:ext uri="{FF2B5EF4-FFF2-40B4-BE49-F238E27FC236}">
                <a16:creationId xmlns:a16="http://schemas.microsoft.com/office/drawing/2014/main" id="{53195ECE-446A-D059-3D94-0F2B4F19DE0C}"/>
              </a:ext>
            </a:extLst>
          </p:cNvPr>
          <p:cNvSpPr txBox="1"/>
          <p:nvPr/>
        </p:nvSpPr>
        <p:spPr>
          <a:xfrm>
            <a:off x="838200" y="1889760"/>
            <a:ext cx="4828566"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1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Introduction</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to</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Deep</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Learning</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5099560-06B6-8613-6064-A46E964658DF}"/>
              </a:ext>
            </a:extLst>
          </p:cNvPr>
          <p:cNvSpPr txBox="1"/>
          <p:nvPr/>
        </p:nvSpPr>
        <p:spPr>
          <a:xfrm>
            <a:off x="838199" y="2737104"/>
            <a:ext cx="3899401"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2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Introduction</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to</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err="1">
                <a:solidFill>
                  <a:schemeClr val="bg2">
                    <a:lumMod val="90000"/>
                  </a:schemeClr>
                </a:solidFill>
                <a:latin typeface="Times New Roman" panose="02020603050405020304" pitchFamily="18" charset="0"/>
                <a:cs typeface="Times New Roman" panose="02020603050405020304" pitchFamily="18" charset="0"/>
              </a:rPr>
              <a:t>PyTorch</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03635F-3FA5-D53B-2EB2-36412A49E50F}"/>
              </a:ext>
            </a:extLst>
          </p:cNvPr>
          <p:cNvSpPr txBox="1"/>
          <p:nvPr/>
        </p:nvSpPr>
        <p:spPr>
          <a:xfrm>
            <a:off x="838198" y="3584448"/>
            <a:ext cx="8114722" cy="523220"/>
          </a:xfrm>
          <a:prstGeom prst="rect">
            <a:avLst/>
          </a:prstGeom>
          <a:noFill/>
        </p:spPr>
        <p:txBody>
          <a:bodyPr wrap="none" rtlCol="0">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3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Introduction</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to</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UNC</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Research</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Computing</a:t>
            </a:r>
            <a:r>
              <a:rPr lang="zh-CN" altLang="en-US" sz="2800" dirty="0">
                <a:solidFill>
                  <a:schemeClr val="bg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bg2">
                    <a:lumMod val="90000"/>
                  </a:schemeClr>
                </a:solidFill>
                <a:latin typeface="Times New Roman" panose="02020603050405020304" pitchFamily="18" charset="0"/>
                <a:cs typeface="Times New Roman" panose="02020603050405020304" pitchFamily="18" charset="0"/>
              </a:rPr>
              <a:t>Resources</a:t>
            </a: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F86CE1A-73CA-498D-CC86-5E9354068785}"/>
              </a:ext>
            </a:extLst>
          </p:cNvPr>
          <p:cNvSpPr txBox="1"/>
          <p:nvPr/>
        </p:nvSpPr>
        <p:spPr>
          <a:xfrm>
            <a:off x="838198" y="4431792"/>
            <a:ext cx="5047600"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4 </a:t>
            </a:r>
            <a:r>
              <a:rPr lang="en-US" altLang="zh-CN" sz="2800" dirty="0">
                <a:latin typeface="Times New Roman" panose="02020603050405020304" pitchFamily="18" charset="0"/>
                <a:cs typeface="Times New Roman" panose="02020603050405020304" pitchFamily="18" charset="0"/>
              </a:rPr>
              <a:t>Introduction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to</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Basic</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Algorithm</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7400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D62C-9055-639F-2D0D-A63824A83F7F}"/>
              </a:ext>
            </a:extLst>
          </p:cNvPr>
          <p:cNvSpPr>
            <a:spLocks noGrp="1"/>
          </p:cNvSpPr>
          <p:nvPr>
            <p:ph type="title"/>
          </p:nvPr>
        </p:nvSpPr>
        <p:spPr>
          <a:xfrm>
            <a:off x="838200" y="365125"/>
            <a:ext cx="10515600" cy="1325563"/>
          </a:xfrm>
        </p:spPr>
        <p:txBody>
          <a:bodyPr/>
          <a:lstStyle/>
          <a:p>
            <a:r>
              <a:rPr lang="en-US" dirty="0"/>
              <a:t>Case</a:t>
            </a:r>
            <a:r>
              <a:rPr lang="zh-CN" altLang="en-US" dirty="0"/>
              <a:t> </a:t>
            </a:r>
            <a:r>
              <a:rPr lang="en-US" altLang="zh-CN" dirty="0"/>
              <a:t>Study:</a:t>
            </a:r>
            <a:r>
              <a:rPr lang="zh-CN" altLang="en-US" dirty="0"/>
              <a:t> </a:t>
            </a:r>
            <a:r>
              <a:rPr lang="en-US" altLang="zh-CN" dirty="0"/>
              <a:t>Logistic Regression in </a:t>
            </a:r>
            <a:r>
              <a:rPr lang="en-US" altLang="zh-CN" dirty="0" err="1"/>
              <a:t>PyTorch</a:t>
            </a:r>
            <a:endParaRPr lang="en-US" dirty="0"/>
          </a:p>
        </p:txBody>
      </p:sp>
      <p:sp>
        <p:nvSpPr>
          <p:cNvPr id="4" name="TextBox 3">
            <a:extLst>
              <a:ext uri="{FF2B5EF4-FFF2-40B4-BE49-F238E27FC236}">
                <a16:creationId xmlns:a16="http://schemas.microsoft.com/office/drawing/2014/main" id="{732C22DD-E375-B441-656E-F8B5BAB3F7BF}"/>
              </a:ext>
            </a:extLst>
          </p:cNvPr>
          <p:cNvSpPr txBox="1"/>
          <p:nvPr/>
        </p:nvSpPr>
        <p:spPr>
          <a:xfrm>
            <a:off x="838200" y="1506022"/>
            <a:ext cx="6915676" cy="369332"/>
          </a:xfrm>
          <a:prstGeom prst="rect">
            <a:avLst/>
          </a:prstGeom>
          <a:noFill/>
        </p:spPr>
        <p:txBody>
          <a:bodyPr wrap="none" rtlCol="0">
            <a:spAutoFit/>
          </a:bodyPr>
          <a:lstStyle/>
          <a:p>
            <a:r>
              <a:rPr lang="en-US" dirty="0"/>
              <a:t>Identifying handwritten digits using Logistic Regression in </a:t>
            </a:r>
            <a:r>
              <a:rPr lang="en-US" dirty="0" err="1"/>
              <a:t>PyTorch.ipynb</a:t>
            </a:r>
            <a:endParaRPr lang="en-US" dirty="0"/>
          </a:p>
        </p:txBody>
      </p:sp>
    </p:spTree>
    <p:extLst>
      <p:ext uri="{BB962C8B-B14F-4D97-AF65-F5344CB8AC3E}">
        <p14:creationId xmlns:p14="http://schemas.microsoft.com/office/powerpoint/2010/main" val="2787011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D62C-9055-639F-2D0D-A63824A83F7F}"/>
              </a:ext>
            </a:extLst>
          </p:cNvPr>
          <p:cNvSpPr>
            <a:spLocks noGrp="1"/>
          </p:cNvSpPr>
          <p:nvPr>
            <p:ph type="title"/>
          </p:nvPr>
        </p:nvSpPr>
        <p:spPr>
          <a:xfrm>
            <a:off x="838200" y="365125"/>
            <a:ext cx="10515600" cy="1325563"/>
          </a:xfrm>
        </p:spPr>
        <p:txBody>
          <a:bodyPr/>
          <a:lstStyle/>
          <a:p>
            <a:r>
              <a:rPr lang="en-US" dirty="0"/>
              <a:t>Case</a:t>
            </a:r>
            <a:r>
              <a:rPr lang="zh-CN" altLang="en-US" dirty="0"/>
              <a:t> </a:t>
            </a:r>
            <a:r>
              <a:rPr lang="en-US" altLang="zh-CN" dirty="0"/>
              <a:t>Study:</a:t>
            </a:r>
            <a:r>
              <a:rPr lang="zh-CN" altLang="en-US" dirty="0"/>
              <a:t> </a:t>
            </a:r>
            <a:r>
              <a:rPr lang="en-US" altLang="zh-CN" dirty="0"/>
              <a:t>Logistic Regression in </a:t>
            </a:r>
            <a:r>
              <a:rPr lang="en-US" altLang="zh-CN" dirty="0" err="1"/>
              <a:t>PyTorch</a:t>
            </a:r>
            <a:endParaRPr lang="en-US" dirty="0"/>
          </a:p>
        </p:txBody>
      </p:sp>
      <p:sp>
        <p:nvSpPr>
          <p:cNvPr id="3" name="TextBox 2">
            <a:extLst>
              <a:ext uri="{FF2B5EF4-FFF2-40B4-BE49-F238E27FC236}">
                <a16:creationId xmlns:a16="http://schemas.microsoft.com/office/drawing/2014/main" id="{BEB3C84D-8D75-97C2-50CD-6B00FF71951A}"/>
              </a:ext>
            </a:extLst>
          </p:cNvPr>
          <p:cNvSpPr txBox="1"/>
          <p:nvPr/>
        </p:nvSpPr>
        <p:spPr>
          <a:xfrm>
            <a:off x="838200" y="1690688"/>
            <a:ext cx="8015977" cy="430887"/>
          </a:xfrm>
          <a:prstGeom prst="rect">
            <a:avLst/>
          </a:prstGeom>
          <a:noFill/>
        </p:spPr>
        <p:txBody>
          <a:bodyPr wrap="none" rtlCol="0">
            <a:spAutoFit/>
          </a:bodyPr>
          <a:lstStyle/>
          <a:p>
            <a:r>
              <a:rPr lang="en-US" sz="2200" b="1" dirty="0"/>
              <a:t>R</a:t>
            </a:r>
            <a:r>
              <a:rPr lang="en-US" altLang="zh-CN" sz="2200" b="1" dirty="0"/>
              <a:t>unning</a:t>
            </a:r>
            <a:r>
              <a:rPr lang="zh-CN" altLang="en-US" sz="2200" b="1" dirty="0"/>
              <a:t> </a:t>
            </a:r>
            <a:r>
              <a:rPr lang="en-US" altLang="zh-CN" sz="2200" b="1" dirty="0"/>
              <a:t>example</a:t>
            </a:r>
            <a:r>
              <a:rPr lang="zh-CN" altLang="en-US" sz="2200" b="1" dirty="0"/>
              <a:t> </a:t>
            </a:r>
            <a:r>
              <a:rPr lang="en-US" altLang="zh-CN" sz="2200" b="1" dirty="0"/>
              <a:t>code</a:t>
            </a:r>
            <a:r>
              <a:rPr lang="zh-CN" altLang="en-US" sz="2200" b="1" dirty="0"/>
              <a:t> </a:t>
            </a:r>
            <a:r>
              <a:rPr lang="en-US" altLang="zh-CN" sz="2200" b="1" dirty="0"/>
              <a:t>in</a:t>
            </a:r>
            <a:r>
              <a:rPr lang="zh-CN" altLang="en-US" sz="2200" b="1" dirty="0"/>
              <a:t> </a:t>
            </a:r>
            <a:r>
              <a:rPr lang="en-US" altLang="zh-CN" sz="2200" b="1" dirty="0"/>
              <a:t>Google</a:t>
            </a:r>
            <a:r>
              <a:rPr lang="zh-CN" altLang="en-US" sz="2200" b="1" dirty="0"/>
              <a:t> </a:t>
            </a:r>
            <a:r>
              <a:rPr lang="en-US" altLang="zh-CN" sz="2200" b="1" dirty="0" err="1"/>
              <a:t>Colab</a:t>
            </a:r>
            <a:r>
              <a:rPr lang="zh-CN" altLang="en-US" sz="2200" b="1" dirty="0"/>
              <a:t> </a:t>
            </a:r>
            <a:r>
              <a:rPr lang="en-US" altLang="zh-CN" sz="2200" b="1" dirty="0"/>
              <a:t>–</a:t>
            </a:r>
            <a:r>
              <a:rPr lang="zh-CN" altLang="en-US" sz="2200" b="1" dirty="0"/>
              <a:t> </a:t>
            </a:r>
            <a:r>
              <a:rPr lang="en-US" altLang="zh-CN" sz="2200" b="1" dirty="0"/>
              <a:t>a</a:t>
            </a:r>
            <a:r>
              <a:rPr lang="zh-CN" altLang="en-US" sz="2200" b="1" dirty="0"/>
              <a:t> </a:t>
            </a:r>
            <a:r>
              <a:rPr lang="en-US" altLang="zh-CN" sz="2200" b="1" dirty="0"/>
              <a:t>good</a:t>
            </a:r>
            <a:r>
              <a:rPr lang="zh-CN" altLang="en-US" sz="2200" b="1" dirty="0"/>
              <a:t> </a:t>
            </a:r>
            <a:r>
              <a:rPr lang="en-US" altLang="zh-CN" sz="2200" b="1" dirty="0"/>
              <a:t>start</a:t>
            </a:r>
            <a:r>
              <a:rPr lang="zh-CN" altLang="en-US" sz="2200" b="1" dirty="0"/>
              <a:t> </a:t>
            </a:r>
            <a:r>
              <a:rPr lang="en-US" altLang="zh-CN" sz="2200" b="1" dirty="0"/>
              <a:t>for</a:t>
            </a:r>
            <a:r>
              <a:rPr lang="zh-CN" altLang="en-US" sz="2200" b="1" dirty="0"/>
              <a:t> </a:t>
            </a:r>
            <a:r>
              <a:rPr lang="en-US" altLang="zh-CN" sz="2200" b="1" dirty="0"/>
              <a:t>beginners</a:t>
            </a:r>
            <a:endParaRPr lang="en-US" sz="2200" b="1" dirty="0"/>
          </a:p>
        </p:txBody>
      </p:sp>
      <p:sp>
        <p:nvSpPr>
          <p:cNvPr id="5" name="TextBox 4">
            <a:extLst>
              <a:ext uri="{FF2B5EF4-FFF2-40B4-BE49-F238E27FC236}">
                <a16:creationId xmlns:a16="http://schemas.microsoft.com/office/drawing/2014/main" id="{F1BE466D-41D1-B18E-07FE-4B50AA7E47A6}"/>
              </a:ext>
            </a:extLst>
          </p:cNvPr>
          <p:cNvSpPr txBox="1"/>
          <p:nvPr/>
        </p:nvSpPr>
        <p:spPr>
          <a:xfrm>
            <a:off x="838200" y="2317315"/>
            <a:ext cx="4144724" cy="369332"/>
          </a:xfrm>
          <a:prstGeom prst="rect">
            <a:avLst/>
          </a:prstGeom>
          <a:noFill/>
        </p:spPr>
        <p:txBody>
          <a:bodyPr wrap="none" rtlCol="0">
            <a:spAutoFit/>
          </a:bodyPr>
          <a:lstStyle/>
          <a:p>
            <a:r>
              <a:rPr lang="en-US" altLang="zh-CN" b="1" dirty="0"/>
              <a:t>First</a:t>
            </a:r>
            <a:r>
              <a:rPr lang="zh-CN" altLang="en-US" b="1" dirty="0"/>
              <a:t> </a:t>
            </a:r>
            <a:r>
              <a:rPr lang="en-US" altLang="zh-CN" b="1" dirty="0"/>
              <a:t>step:</a:t>
            </a:r>
            <a:r>
              <a:rPr lang="zh-CN" altLang="en-US" b="1" dirty="0"/>
              <a:t> </a:t>
            </a:r>
            <a:r>
              <a:rPr lang="en-US" altLang="zh-CN" dirty="0"/>
              <a:t>How</a:t>
            </a:r>
            <a:r>
              <a:rPr lang="zh-CN" altLang="en-US" dirty="0"/>
              <a:t> </a:t>
            </a:r>
            <a:r>
              <a:rPr lang="en-US" altLang="zh-CN" dirty="0"/>
              <a:t>to</a:t>
            </a:r>
            <a:r>
              <a:rPr lang="zh-CN" altLang="en-US" dirty="0"/>
              <a:t> </a:t>
            </a:r>
            <a:r>
              <a:rPr lang="en-US" altLang="zh-CN" dirty="0"/>
              <a:t>access</a:t>
            </a:r>
            <a:r>
              <a:rPr lang="zh-CN" altLang="en-US" dirty="0"/>
              <a:t> </a:t>
            </a:r>
            <a:r>
              <a:rPr lang="en-US" altLang="zh-CN" dirty="0"/>
              <a:t>to</a:t>
            </a:r>
            <a:r>
              <a:rPr lang="zh-CN" altLang="en-US" dirty="0"/>
              <a:t> </a:t>
            </a:r>
            <a:r>
              <a:rPr lang="en-US" altLang="zh-CN" dirty="0"/>
              <a:t>Google</a:t>
            </a:r>
            <a:r>
              <a:rPr lang="zh-CN" altLang="en-US" dirty="0"/>
              <a:t> </a:t>
            </a:r>
            <a:r>
              <a:rPr lang="en-US" altLang="zh-CN" dirty="0" err="1"/>
              <a:t>Colab</a:t>
            </a:r>
            <a:r>
              <a:rPr lang="en-US" altLang="zh-CN" dirty="0"/>
              <a:t>?</a:t>
            </a:r>
            <a:endParaRPr lang="en-US" dirty="0"/>
          </a:p>
        </p:txBody>
      </p:sp>
      <p:sp>
        <p:nvSpPr>
          <p:cNvPr id="6" name="TextBox 5">
            <a:extLst>
              <a:ext uri="{FF2B5EF4-FFF2-40B4-BE49-F238E27FC236}">
                <a16:creationId xmlns:a16="http://schemas.microsoft.com/office/drawing/2014/main" id="{9EE782A8-915D-6A5F-A65B-DA3D29CE68DB}"/>
              </a:ext>
            </a:extLst>
          </p:cNvPr>
          <p:cNvSpPr txBox="1"/>
          <p:nvPr/>
        </p:nvSpPr>
        <p:spPr>
          <a:xfrm>
            <a:off x="838200" y="2831585"/>
            <a:ext cx="5491503" cy="923330"/>
          </a:xfrm>
          <a:prstGeom prst="rect">
            <a:avLst/>
          </a:prstGeom>
          <a:noFill/>
        </p:spPr>
        <p:txBody>
          <a:bodyPr wrap="none" rtlCol="0">
            <a:spAutoFit/>
          </a:bodyPr>
          <a:lstStyle/>
          <a:p>
            <a:r>
              <a:rPr lang="en-US" altLang="zh-CN" dirty="0"/>
              <a:t>1.</a:t>
            </a:r>
            <a:r>
              <a:rPr lang="zh-CN" altLang="en-US" dirty="0"/>
              <a:t> </a:t>
            </a:r>
            <a:r>
              <a:rPr lang="en-US" dirty="0"/>
              <a:t>Log into Google Drive</a:t>
            </a:r>
            <a:r>
              <a:rPr lang="en-US" altLang="zh-CN" dirty="0"/>
              <a:t>.</a:t>
            </a:r>
          </a:p>
          <a:p>
            <a:r>
              <a:rPr lang="en-US" altLang="zh-CN" dirty="0"/>
              <a:t>2.</a:t>
            </a:r>
            <a:r>
              <a:rPr lang="zh-CN" altLang="en-US" dirty="0"/>
              <a:t> </a:t>
            </a:r>
            <a:r>
              <a:rPr lang="en-US" altLang="zh-CN" dirty="0"/>
              <a:t>In</a:t>
            </a:r>
            <a:r>
              <a:rPr lang="zh-CN" altLang="en-US" dirty="0"/>
              <a:t> </a:t>
            </a:r>
            <a:r>
              <a:rPr lang="en-US" altLang="zh-CN" dirty="0"/>
              <a:t>Google</a:t>
            </a:r>
            <a:r>
              <a:rPr lang="zh-CN" altLang="en-US" dirty="0"/>
              <a:t> </a:t>
            </a:r>
            <a:r>
              <a:rPr lang="en-US" altLang="zh-CN" dirty="0"/>
              <a:t>Drive,</a:t>
            </a:r>
            <a:r>
              <a:rPr lang="zh-CN" altLang="en-US" dirty="0"/>
              <a:t> </a:t>
            </a:r>
            <a:r>
              <a:rPr lang="en-US" altLang="zh-CN" dirty="0"/>
              <a:t>create</a:t>
            </a:r>
            <a:r>
              <a:rPr lang="zh-CN" altLang="en-US" dirty="0"/>
              <a:t> </a:t>
            </a:r>
            <a:r>
              <a:rPr lang="en-US" altLang="zh-CN" dirty="0"/>
              <a:t>a</a:t>
            </a:r>
            <a:r>
              <a:rPr lang="zh-CN" altLang="en-US" dirty="0"/>
              <a:t> </a:t>
            </a:r>
            <a:r>
              <a:rPr lang="en-US" altLang="zh-CN" dirty="0"/>
              <a:t>new</a:t>
            </a:r>
            <a:r>
              <a:rPr lang="zh-CN" altLang="en-US" dirty="0"/>
              <a:t> </a:t>
            </a:r>
            <a:r>
              <a:rPr lang="en-US" altLang="zh-CN" dirty="0"/>
              <a:t>Google</a:t>
            </a:r>
            <a:r>
              <a:rPr lang="zh-CN" altLang="en-US" dirty="0"/>
              <a:t> </a:t>
            </a:r>
            <a:r>
              <a:rPr lang="en-US" altLang="zh-CN" dirty="0" err="1"/>
              <a:t>Colab</a:t>
            </a:r>
            <a:r>
              <a:rPr lang="zh-CN" altLang="en-US" dirty="0"/>
              <a:t> </a:t>
            </a:r>
            <a:r>
              <a:rPr lang="en-US" altLang="zh-CN" dirty="0"/>
              <a:t>notebook.</a:t>
            </a:r>
          </a:p>
          <a:p>
            <a:r>
              <a:rPr lang="en-US" altLang="zh-CN" dirty="0"/>
              <a:t>3.</a:t>
            </a:r>
            <a:r>
              <a:rPr lang="zh-CN" altLang="en-US" dirty="0"/>
              <a:t> </a:t>
            </a:r>
            <a:r>
              <a:rPr lang="en-US" altLang="zh-CN" dirty="0"/>
              <a:t>Start</a:t>
            </a:r>
            <a:r>
              <a:rPr lang="zh-CN" altLang="en-US" dirty="0"/>
              <a:t> </a:t>
            </a:r>
            <a:r>
              <a:rPr lang="en-US" altLang="zh-CN" dirty="0"/>
              <a:t>coding</a:t>
            </a:r>
            <a:r>
              <a:rPr lang="zh-CN" altLang="en-US" dirty="0"/>
              <a:t> </a:t>
            </a:r>
            <a:r>
              <a:rPr lang="en-US" altLang="zh-CN" dirty="0"/>
              <a:t>then.</a:t>
            </a:r>
            <a:endParaRPr lang="en-US" dirty="0"/>
          </a:p>
        </p:txBody>
      </p:sp>
      <p:pic>
        <p:nvPicPr>
          <p:cNvPr id="7" name="Picture 6">
            <a:extLst>
              <a:ext uri="{FF2B5EF4-FFF2-40B4-BE49-F238E27FC236}">
                <a16:creationId xmlns:a16="http://schemas.microsoft.com/office/drawing/2014/main" id="{85FB73C9-F09C-5BEA-B9B1-2D511863AF8C}"/>
              </a:ext>
            </a:extLst>
          </p:cNvPr>
          <p:cNvPicPr>
            <a:picLocks noChangeAspect="1"/>
          </p:cNvPicPr>
          <p:nvPr/>
        </p:nvPicPr>
        <p:blipFill>
          <a:blip r:embed="rId2"/>
          <a:stretch>
            <a:fillRect/>
          </a:stretch>
        </p:blipFill>
        <p:spPr>
          <a:xfrm>
            <a:off x="6620891" y="2121575"/>
            <a:ext cx="5187659" cy="4281424"/>
          </a:xfrm>
          <a:prstGeom prst="rect">
            <a:avLst/>
          </a:prstGeom>
        </p:spPr>
      </p:pic>
      <p:cxnSp>
        <p:nvCxnSpPr>
          <p:cNvPr id="9" name="Straight Arrow Connector 8">
            <a:extLst>
              <a:ext uri="{FF2B5EF4-FFF2-40B4-BE49-F238E27FC236}">
                <a16:creationId xmlns:a16="http://schemas.microsoft.com/office/drawing/2014/main" id="{1DD36560-D7A3-338E-71E6-A0DE0F7DFDF5}"/>
              </a:ext>
            </a:extLst>
          </p:cNvPr>
          <p:cNvCxnSpPr>
            <a:stCxn id="6" idx="3"/>
          </p:cNvCxnSpPr>
          <p:nvPr/>
        </p:nvCxnSpPr>
        <p:spPr>
          <a:xfrm flipV="1">
            <a:off x="6329703" y="3154750"/>
            <a:ext cx="291188" cy="1385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749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lstStyle/>
          <a:p>
            <a:r>
              <a:rPr lang="en-US" dirty="0"/>
              <a:t>Deep Learning is Almost Everywhere Today</a:t>
            </a:r>
          </a:p>
        </p:txBody>
      </p:sp>
      <p:sp>
        <p:nvSpPr>
          <p:cNvPr id="4" name="TextBox 3">
            <a:extLst>
              <a:ext uri="{FF2B5EF4-FFF2-40B4-BE49-F238E27FC236}">
                <a16:creationId xmlns:a16="http://schemas.microsoft.com/office/drawing/2014/main" id="{A56C59CE-B932-881A-AB1A-84A31B37BD19}"/>
              </a:ext>
            </a:extLst>
          </p:cNvPr>
          <p:cNvSpPr txBox="1"/>
          <p:nvPr/>
        </p:nvSpPr>
        <p:spPr>
          <a:xfrm>
            <a:off x="838200" y="1516908"/>
            <a:ext cx="5791009" cy="400110"/>
          </a:xfrm>
          <a:prstGeom prst="rect">
            <a:avLst/>
          </a:prstGeom>
          <a:noFill/>
        </p:spPr>
        <p:txBody>
          <a:bodyPr wrap="none" rtlCol="0">
            <a:spAutoFit/>
          </a:bodyPr>
          <a:lstStyle/>
          <a:p>
            <a:r>
              <a:rPr lang="en-US" sz="2000" b="1" dirty="0">
                <a:latin typeface="+mj-lt"/>
              </a:rPr>
              <a:t>Language Translation in Natural Language Processing</a:t>
            </a:r>
          </a:p>
        </p:txBody>
      </p:sp>
      <p:grpSp>
        <p:nvGrpSpPr>
          <p:cNvPr id="9" name="Group 8">
            <a:extLst>
              <a:ext uri="{FF2B5EF4-FFF2-40B4-BE49-F238E27FC236}">
                <a16:creationId xmlns:a16="http://schemas.microsoft.com/office/drawing/2014/main" id="{7F002AF6-8F6A-C2FD-4996-26FE737846DC}"/>
              </a:ext>
            </a:extLst>
          </p:cNvPr>
          <p:cNvGrpSpPr/>
          <p:nvPr/>
        </p:nvGrpSpPr>
        <p:grpSpPr>
          <a:xfrm>
            <a:off x="838200" y="2689683"/>
            <a:ext cx="10972800" cy="3435272"/>
            <a:chOff x="838200" y="2036537"/>
            <a:chExt cx="10972800" cy="3435272"/>
          </a:xfrm>
        </p:grpSpPr>
        <p:pic>
          <p:nvPicPr>
            <p:cNvPr id="5" name="Picture 4">
              <a:extLst>
                <a:ext uri="{FF2B5EF4-FFF2-40B4-BE49-F238E27FC236}">
                  <a16:creationId xmlns:a16="http://schemas.microsoft.com/office/drawing/2014/main" id="{C9975962-F8EC-4AC2-1817-36E61856842F}"/>
                </a:ext>
              </a:extLst>
            </p:cNvPr>
            <p:cNvPicPr>
              <a:picLocks noChangeAspect="1"/>
            </p:cNvPicPr>
            <p:nvPr/>
          </p:nvPicPr>
          <p:blipFill>
            <a:blip r:embed="rId2"/>
            <a:stretch>
              <a:fillRect/>
            </a:stretch>
          </p:blipFill>
          <p:spPr>
            <a:xfrm>
              <a:off x="838200" y="2036537"/>
              <a:ext cx="5608325" cy="3435272"/>
            </a:xfrm>
            <a:prstGeom prst="rect">
              <a:avLst/>
            </a:prstGeom>
          </p:spPr>
        </p:pic>
        <p:pic>
          <p:nvPicPr>
            <p:cNvPr id="6" name="Picture 5">
              <a:extLst>
                <a:ext uri="{FF2B5EF4-FFF2-40B4-BE49-F238E27FC236}">
                  <a16:creationId xmlns:a16="http://schemas.microsoft.com/office/drawing/2014/main" id="{2FBF10C2-E5CF-183A-4018-8C21F81912CD}"/>
                </a:ext>
              </a:extLst>
            </p:cNvPr>
            <p:cNvPicPr>
              <a:picLocks noChangeAspect="1"/>
            </p:cNvPicPr>
            <p:nvPr/>
          </p:nvPicPr>
          <p:blipFill>
            <a:blip r:embed="rId3"/>
            <a:stretch>
              <a:fillRect/>
            </a:stretch>
          </p:blipFill>
          <p:spPr>
            <a:xfrm>
              <a:off x="6814457" y="2036537"/>
              <a:ext cx="4996543" cy="2549761"/>
            </a:xfrm>
            <a:prstGeom prst="rect">
              <a:avLst/>
            </a:prstGeom>
          </p:spPr>
        </p:pic>
        <p:cxnSp>
          <p:nvCxnSpPr>
            <p:cNvPr id="8" name="Straight Arrow Connector 7">
              <a:extLst>
                <a:ext uri="{FF2B5EF4-FFF2-40B4-BE49-F238E27FC236}">
                  <a16:creationId xmlns:a16="http://schemas.microsoft.com/office/drawing/2014/main" id="{3DDE8BF4-C4C0-DA16-BCEA-5B6FC8DCC82A}"/>
                </a:ext>
              </a:extLst>
            </p:cNvPr>
            <p:cNvCxnSpPr>
              <a:endCxn id="6" idx="1"/>
            </p:cNvCxnSpPr>
            <p:nvPr/>
          </p:nvCxnSpPr>
          <p:spPr>
            <a:xfrm>
              <a:off x="6446525" y="3311417"/>
              <a:ext cx="367932" cy="1"/>
            </a:xfrm>
            <a:prstGeom prst="straightConnector1">
              <a:avLst/>
            </a:prstGeom>
            <a:ln w="38100">
              <a:solidFill>
                <a:srgbClr val="4B9CD3"/>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B481D114-1F3E-4945-CD45-33D2F630EA87}"/>
              </a:ext>
            </a:extLst>
          </p:cNvPr>
          <p:cNvSpPr txBox="1"/>
          <p:nvPr/>
        </p:nvSpPr>
        <p:spPr>
          <a:xfrm>
            <a:off x="838200" y="1958796"/>
            <a:ext cx="10972800" cy="584775"/>
          </a:xfrm>
          <a:prstGeom prst="rect">
            <a:avLst/>
          </a:prstGeom>
          <a:noFill/>
        </p:spPr>
        <p:txBody>
          <a:bodyPr wrap="square" rtlCol="0">
            <a:spAutoFit/>
          </a:bodyPr>
          <a:lstStyle/>
          <a:p>
            <a:r>
              <a:rPr lang="en-US" sz="1600" dirty="0"/>
              <a:t>Deep learning enhances real-time, accurate translation of languages, as seen in tools like Google Translate. The following picture shows the translation of a webpage from English to Chinese.</a:t>
            </a:r>
          </a:p>
        </p:txBody>
      </p:sp>
    </p:spTree>
    <p:extLst>
      <p:ext uri="{BB962C8B-B14F-4D97-AF65-F5344CB8AC3E}">
        <p14:creationId xmlns:p14="http://schemas.microsoft.com/office/powerpoint/2010/main" val="1021924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838200" y="365125"/>
            <a:ext cx="10515600" cy="1325563"/>
          </a:xfrm>
        </p:spPr>
        <p:txBody>
          <a:bodyPr/>
          <a:lstStyle/>
          <a:p>
            <a:r>
              <a:rPr lang="en-US" dirty="0"/>
              <a:t>Deep Learning is Almost Everywhere Today</a:t>
            </a:r>
          </a:p>
        </p:txBody>
      </p:sp>
      <p:sp>
        <p:nvSpPr>
          <p:cNvPr id="4" name="TextBox 3">
            <a:extLst>
              <a:ext uri="{FF2B5EF4-FFF2-40B4-BE49-F238E27FC236}">
                <a16:creationId xmlns:a16="http://schemas.microsoft.com/office/drawing/2014/main" id="{A56C59CE-B932-881A-AB1A-84A31B37BD19}"/>
              </a:ext>
            </a:extLst>
          </p:cNvPr>
          <p:cNvSpPr txBox="1"/>
          <p:nvPr/>
        </p:nvSpPr>
        <p:spPr>
          <a:xfrm>
            <a:off x="838200" y="1516908"/>
            <a:ext cx="5127171" cy="707886"/>
          </a:xfrm>
          <a:prstGeom prst="rect">
            <a:avLst/>
          </a:prstGeom>
          <a:noFill/>
        </p:spPr>
        <p:txBody>
          <a:bodyPr wrap="square" rtlCol="0">
            <a:spAutoFit/>
          </a:bodyPr>
          <a:lstStyle/>
          <a:p>
            <a:r>
              <a:rPr lang="en-US" sz="2000" b="1" dirty="0">
                <a:latin typeface="+mj-lt"/>
              </a:rPr>
              <a:t>Personalized Shopping Experience in Retail and E-Commerce</a:t>
            </a:r>
          </a:p>
        </p:txBody>
      </p:sp>
      <p:sp>
        <p:nvSpPr>
          <p:cNvPr id="10" name="TextBox 9">
            <a:extLst>
              <a:ext uri="{FF2B5EF4-FFF2-40B4-BE49-F238E27FC236}">
                <a16:creationId xmlns:a16="http://schemas.microsoft.com/office/drawing/2014/main" id="{B481D114-1F3E-4945-CD45-33D2F630EA87}"/>
              </a:ext>
            </a:extLst>
          </p:cNvPr>
          <p:cNvSpPr txBox="1"/>
          <p:nvPr/>
        </p:nvSpPr>
        <p:spPr>
          <a:xfrm>
            <a:off x="838200" y="2266572"/>
            <a:ext cx="4931229" cy="830997"/>
          </a:xfrm>
          <a:prstGeom prst="rect">
            <a:avLst/>
          </a:prstGeom>
          <a:noFill/>
        </p:spPr>
        <p:txBody>
          <a:bodyPr wrap="square" rtlCol="0">
            <a:spAutoFit/>
          </a:bodyPr>
          <a:lstStyle/>
          <a:p>
            <a:r>
              <a:rPr lang="en-US" sz="1600" dirty="0"/>
              <a:t>Deep learning is leveraged to provide personalized recommendations and targeted advertising to customers based on their shopping behavior.</a:t>
            </a:r>
          </a:p>
        </p:txBody>
      </p:sp>
      <p:sp>
        <p:nvSpPr>
          <p:cNvPr id="3" name="TextBox 2">
            <a:extLst>
              <a:ext uri="{FF2B5EF4-FFF2-40B4-BE49-F238E27FC236}">
                <a16:creationId xmlns:a16="http://schemas.microsoft.com/office/drawing/2014/main" id="{DD748EA1-854F-1008-3C95-E15119A1DA6C}"/>
              </a:ext>
            </a:extLst>
          </p:cNvPr>
          <p:cNvSpPr txBox="1"/>
          <p:nvPr/>
        </p:nvSpPr>
        <p:spPr>
          <a:xfrm>
            <a:off x="6291943" y="5002315"/>
            <a:ext cx="5410200" cy="400110"/>
          </a:xfrm>
          <a:prstGeom prst="rect">
            <a:avLst/>
          </a:prstGeom>
          <a:noFill/>
        </p:spPr>
        <p:txBody>
          <a:bodyPr wrap="square" rtlCol="0">
            <a:spAutoFit/>
          </a:bodyPr>
          <a:lstStyle/>
          <a:p>
            <a:r>
              <a:rPr lang="en-US" sz="2000" b="1" dirty="0">
                <a:latin typeface="+mj-lt"/>
              </a:rPr>
              <a:t>Disease Detection in Healthcare and Medicine </a:t>
            </a:r>
          </a:p>
        </p:txBody>
      </p:sp>
      <p:sp>
        <p:nvSpPr>
          <p:cNvPr id="7" name="TextBox 6">
            <a:extLst>
              <a:ext uri="{FF2B5EF4-FFF2-40B4-BE49-F238E27FC236}">
                <a16:creationId xmlns:a16="http://schemas.microsoft.com/office/drawing/2014/main" id="{A367072A-C9B0-4180-F81A-88291F78DA3E}"/>
              </a:ext>
            </a:extLst>
          </p:cNvPr>
          <p:cNvSpPr txBox="1"/>
          <p:nvPr/>
        </p:nvSpPr>
        <p:spPr>
          <a:xfrm>
            <a:off x="6291944" y="5444203"/>
            <a:ext cx="5627914" cy="830997"/>
          </a:xfrm>
          <a:prstGeom prst="rect">
            <a:avLst/>
          </a:prstGeom>
          <a:noFill/>
        </p:spPr>
        <p:txBody>
          <a:bodyPr wrap="square" rtlCol="0">
            <a:spAutoFit/>
          </a:bodyPr>
          <a:lstStyle/>
          <a:p>
            <a:r>
              <a:rPr lang="en-US" sz="1600" dirty="0"/>
              <a:t>Deep learning can be utilized for early and more accurate detection of diseases like cancer, Alzheimer's, and heart diseases through image analysis.</a:t>
            </a:r>
          </a:p>
        </p:txBody>
      </p:sp>
      <p:pic>
        <p:nvPicPr>
          <p:cNvPr id="1026" name="Picture 2">
            <a:extLst>
              <a:ext uri="{FF2B5EF4-FFF2-40B4-BE49-F238E27FC236}">
                <a16:creationId xmlns:a16="http://schemas.microsoft.com/office/drawing/2014/main" id="{7FDB6513-0076-27CF-2BCB-6D051D85800A}"/>
              </a:ext>
            </a:extLst>
          </p:cNvPr>
          <p:cNvPicPr>
            <a:picLocks noChangeAspect="1" noChangeArrowheads="1"/>
          </p:cNvPicPr>
          <p:nvPr/>
        </p:nvPicPr>
        <p:blipFill rotWithShape="1">
          <a:blip r:embed="rId2"/>
          <a:srcRect r="14821"/>
          <a:stretch/>
        </p:blipFill>
        <p:spPr bwMode="auto">
          <a:xfrm>
            <a:off x="838200" y="3348663"/>
            <a:ext cx="5257800" cy="29059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ss General, Brigham and Women's to apply deep learning to medical records  and images | Healthcare IT News">
            <a:extLst>
              <a:ext uri="{FF2B5EF4-FFF2-40B4-BE49-F238E27FC236}">
                <a16:creationId xmlns:a16="http://schemas.microsoft.com/office/drawing/2014/main" id="{40ACAE00-D7FB-3EA4-2DAE-AD7C7B337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8548" y="1806310"/>
            <a:ext cx="5448951" cy="3061208"/>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a:extLst>
              <a:ext uri="{FF2B5EF4-FFF2-40B4-BE49-F238E27FC236}">
                <a16:creationId xmlns:a16="http://schemas.microsoft.com/office/drawing/2014/main" id="{B5C4E367-9361-A6D9-E54C-A34455521C7B}"/>
              </a:ext>
            </a:extLst>
          </p:cNvPr>
          <p:cNvSpPr/>
          <p:nvPr/>
        </p:nvSpPr>
        <p:spPr>
          <a:xfrm>
            <a:off x="6095999" y="1583813"/>
            <a:ext cx="6060375" cy="4809700"/>
          </a:xfrm>
          <a:prstGeom prst="round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4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Thought bubble with solid fill">
            <a:extLst>
              <a:ext uri="{FF2B5EF4-FFF2-40B4-BE49-F238E27FC236}">
                <a16:creationId xmlns:a16="http://schemas.microsoft.com/office/drawing/2014/main" id="{B13C0743-A2A9-0584-AA8D-A0E599A51A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0639" y="446714"/>
            <a:ext cx="11566568" cy="6849271"/>
          </a:xfrm>
          <a:prstGeom prst="rect">
            <a:avLst/>
          </a:prstGeom>
        </p:spPr>
      </p:pic>
      <p:sp>
        <p:nvSpPr>
          <p:cNvPr id="2" name="Title 1">
            <a:extLst>
              <a:ext uri="{FF2B5EF4-FFF2-40B4-BE49-F238E27FC236}">
                <a16:creationId xmlns:a16="http://schemas.microsoft.com/office/drawing/2014/main" id="{EF8958B1-E179-6D34-F9DF-EC1ADEC402B5}"/>
              </a:ext>
            </a:extLst>
          </p:cNvPr>
          <p:cNvSpPr>
            <a:spLocks noGrp="1"/>
          </p:cNvSpPr>
          <p:nvPr>
            <p:ph type="title"/>
          </p:nvPr>
        </p:nvSpPr>
        <p:spPr>
          <a:xfrm>
            <a:off x="1036123" y="2545786"/>
            <a:ext cx="10515600" cy="1325563"/>
          </a:xfrm>
        </p:spPr>
        <p:txBody>
          <a:bodyPr>
            <a:normAutofit/>
          </a:bodyPr>
          <a:lstStyle/>
          <a:p>
            <a:pPr algn="ctr"/>
            <a:r>
              <a:rPr lang="en-US" sz="5600" dirty="0"/>
              <a:t>What Exactly is Deep Learning?</a:t>
            </a:r>
          </a:p>
        </p:txBody>
      </p:sp>
    </p:spTree>
    <p:extLst>
      <p:ext uri="{BB962C8B-B14F-4D97-AF65-F5344CB8AC3E}">
        <p14:creationId xmlns:p14="http://schemas.microsoft.com/office/powerpoint/2010/main" val="3546239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E7EE-A398-E9DD-1D66-034EC185E3AC}"/>
              </a:ext>
            </a:extLst>
          </p:cNvPr>
          <p:cNvSpPr>
            <a:spLocks noGrp="1"/>
          </p:cNvSpPr>
          <p:nvPr>
            <p:ph type="title"/>
          </p:nvPr>
        </p:nvSpPr>
        <p:spPr>
          <a:xfrm>
            <a:off x="838200" y="365125"/>
            <a:ext cx="10515600" cy="1325563"/>
          </a:xfrm>
        </p:spPr>
        <p:txBody>
          <a:bodyPr/>
          <a:lstStyle/>
          <a:p>
            <a:r>
              <a:rPr lang="en-US" dirty="0"/>
              <a:t>Key Terminologies</a:t>
            </a:r>
          </a:p>
        </p:txBody>
      </p:sp>
      <p:grpSp>
        <p:nvGrpSpPr>
          <p:cNvPr id="49" name="Group 48">
            <a:extLst>
              <a:ext uri="{FF2B5EF4-FFF2-40B4-BE49-F238E27FC236}">
                <a16:creationId xmlns:a16="http://schemas.microsoft.com/office/drawing/2014/main" id="{9C7DE507-A9CB-A49E-3EDE-18CBC45C033D}"/>
              </a:ext>
            </a:extLst>
          </p:cNvPr>
          <p:cNvGrpSpPr/>
          <p:nvPr/>
        </p:nvGrpSpPr>
        <p:grpSpPr>
          <a:xfrm>
            <a:off x="496824" y="1775119"/>
            <a:ext cx="7319119" cy="4599176"/>
            <a:chOff x="496824" y="1444486"/>
            <a:chExt cx="7845287" cy="4929809"/>
          </a:xfrm>
        </p:grpSpPr>
        <p:sp>
          <p:nvSpPr>
            <p:cNvPr id="5" name="Oval 4">
              <a:extLst>
                <a:ext uri="{FF2B5EF4-FFF2-40B4-BE49-F238E27FC236}">
                  <a16:creationId xmlns:a16="http://schemas.microsoft.com/office/drawing/2014/main" id="{807A2EDE-CD90-5F92-97E4-3966E0C4F6A3}"/>
                </a:ext>
              </a:extLst>
            </p:cNvPr>
            <p:cNvSpPr/>
            <p:nvPr/>
          </p:nvSpPr>
          <p:spPr>
            <a:xfrm>
              <a:off x="496824" y="1444486"/>
              <a:ext cx="7845287" cy="4929809"/>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B5D3088-C6B6-80E7-E535-61348D799C1E}"/>
                </a:ext>
              </a:extLst>
            </p:cNvPr>
            <p:cNvSpPr/>
            <p:nvPr/>
          </p:nvSpPr>
          <p:spPr>
            <a:xfrm>
              <a:off x="1044154" y="2269511"/>
              <a:ext cx="6532344" cy="4104784"/>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9D24139-A9CB-4371-7244-20F8D37CAFF4}"/>
                </a:ext>
              </a:extLst>
            </p:cNvPr>
            <p:cNvSpPr/>
            <p:nvPr/>
          </p:nvSpPr>
          <p:spPr>
            <a:xfrm>
              <a:off x="1811395" y="3443748"/>
              <a:ext cx="4663665" cy="2930547"/>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A10DAE4-112D-AB0F-B8EE-139C8D8652A0}"/>
                </a:ext>
              </a:extLst>
            </p:cNvPr>
            <p:cNvSpPr/>
            <p:nvPr/>
          </p:nvSpPr>
          <p:spPr>
            <a:xfrm>
              <a:off x="2795070" y="4871516"/>
              <a:ext cx="2391519" cy="1502779"/>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a:extLst>
              <a:ext uri="{FF2B5EF4-FFF2-40B4-BE49-F238E27FC236}">
                <a16:creationId xmlns:a16="http://schemas.microsoft.com/office/drawing/2014/main" id="{FB2403DB-496A-99F1-CF85-06B408512978}"/>
              </a:ext>
            </a:extLst>
          </p:cNvPr>
          <p:cNvCxnSpPr>
            <a:cxnSpLocks/>
          </p:cNvCxnSpPr>
          <p:nvPr/>
        </p:nvCxnSpPr>
        <p:spPr>
          <a:xfrm flipV="1">
            <a:off x="5127171" y="872314"/>
            <a:ext cx="3214940" cy="9528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CBA192-4235-6E05-F4D7-31B06C6713C8}"/>
              </a:ext>
            </a:extLst>
          </p:cNvPr>
          <p:cNvCxnSpPr>
            <a:cxnSpLocks/>
          </p:cNvCxnSpPr>
          <p:nvPr/>
        </p:nvCxnSpPr>
        <p:spPr>
          <a:xfrm flipV="1">
            <a:off x="5704114" y="2030518"/>
            <a:ext cx="2637997" cy="8056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79E450-3DBB-476A-0BF9-199EC24DE6E6}"/>
              </a:ext>
            </a:extLst>
          </p:cNvPr>
          <p:cNvCxnSpPr>
            <a:cxnSpLocks/>
          </p:cNvCxnSpPr>
          <p:nvPr/>
        </p:nvCxnSpPr>
        <p:spPr>
          <a:xfrm flipV="1">
            <a:off x="5627914" y="3377588"/>
            <a:ext cx="2733153" cy="8056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1832129-B4B7-30D0-3B87-869E6F6AF7A7}"/>
              </a:ext>
            </a:extLst>
          </p:cNvPr>
          <p:cNvCxnSpPr>
            <a:cxnSpLocks/>
          </p:cNvCxnSpPr>
          <p:nvPr/>
        </p:nvCxnSpPr>
        <p:spPr>
          <a:xfrm flipV="1">
            <a:off x="4735286" y="4828519"/>
            <a:ext cx="3625781" cy="11677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9A0E980-F3A6-87E8-A272-9B01753C2C8A}"/>
              </a:ext>
            </a:extLst>
          </p:cNvPr>
          <p:cNvGrpSpPr/>
          <p:nvPr/>
        </p:nvGrpSpPr>
        <p:grpSpPr>
          <a:xfrm>
            <a:off x="8485759" y="316588"/>
            <a:ext cx="3537134" cy="1132871"/>
            <a:chOff x="8485759" y="316588"/>
            <a:chExt cx="3537134" cy="1132871"/>
          </a:xfrm>
        </p:grpSpPr>
        <p:sp>
          <p:nvSpPr>
            <p:cNvPr id="28" name="TextBox 27">
              <a:extLst>
                <a:ext uri="{FF2B5EF4-FFF2-40B4-BE49-F238E27FC236}">
                  <a16:creationId xmlns:a16="http://schemas.microsoft.com/office/drawing/2014/main" id="{54DC04E6-94D9-D4FE-DB2E-80B9BB8C9967}"/>
                </a:ext>
              </a:extLst>
            </p:cNvPr>
            <p:cNvSpPr txBox="1"/>
            <p:nvPr/>
          </p:nvSpPr>
          <p:spPr>
            <a:xfrm>
              <a:off x="8485759" y="316588"/>
              <a:ext cx="2320635" cy="400110"/>
            </a:xfrm>
            <a:prstGeom prst="rect">
              <a:avLst/>
            </a:prstGeom>
            <a:noFill/>
          </p:spPr>
          <p:txBody>
            <a:bodyPr wrap="none" rtlCol="0">
              <a:spAutoFit/>
            </a:bodyPr>
            <a:lstStyle/>
            <a:p>
              <a:r>
                <a:rPr lang="en-US" sz="2000" dirty="0">
                  <a:latin typeface="+mj-lt"/>
                  <a:cs typeface="Arial" panose="020B0604020202020204" pitchFamily="34" charset="0"/>
                </a:rPr>
                <a:t>Artificial Intelligence</a:t>
              </a:r>
            </a:p>
          </p:txBody>
        </p:sp>
        <p:sp>
          <p:nvSpPr>
            <p:cNvPr id="12" name="TextBox 11">
              <a:extLst>
                <a:ext uri="{FF2B5EF4-FFF2-40B4-BE49-F238E27FC236}">
                  <a16:creationId xmlns:a16="http://schemas.microsoft.com/office/drawing/2014/main" id="{A90F60A9-A4AD-087C-3042-DB8850CE4EF1}"/>
                </a:ext>
              </a:extLst>
            </p:cNvPr>
            <p:cNvSpPr txBox="1"/>
            <p:nvPr/>
          </p:nvSpPr>
          <p:spPr>
            <a:xfrm>
              <a:off x="8485759" y="710795"/>
              <a:ext cx="3537134" cy="738664"/>
            </a:xfrm>
            <a:prstGeom prst="rect">
              <a:avLst/>
            </a:prstGeom>
            <a:noFill/>
          </p:spPr>
          <p:txBody>
            <a:bodyPr wrap="square" rtlCol="0">
              <a:spAutoFit/>
            </a:bodyPr>
            <a:lstStyle/>
            <a:p>
              <a:r>
                <a:rPr lang="en-US" sz="1400" dirty="0">
                  <a:cs typeface="Arial" panose="020B0604020202020204" pitchFamily="34" charset="0"/>
                </a:rPr>
                <a:t>Simulates human intelligence in machines for tasks like decision-making and language translation.</a:t>
              </a:r>
            </a:p>
          </p:txBody>
        </p:sp>
      </p:grpSp>
      <p:grpSp>
        <p:nvGrpSpPr>
          <p:cNvPr id="23" name="Group 22">
            <a:extLst>
              <a:ext uri="{FF2B5EF4-FFF2-40B4-BE49-F238E27FC236}">
                <a16:creationId xmlns:a16="http://schemas.microsoft.com/office/drawing/2014/main" id="{E019175C-7FBC-5F92-9FC4-CE47035F80D1}"/>
              </a:ext>
            </a:extLst>
          </p:cNvPr>
          <p:cNvGrpSpPr/>
          <p:nvPr/>
        </p:nvGrpSpPr>
        <p:grpSpPr>
          <a:xfrm>
            <a:off x="8485760" y="1576693"/>
            <a:ext cx="3537134" cy="1355448"/>
            <a:chOff x="8485760" y="1670212"/>
            <a:chExt cx="3537134" cy="1355448"/>
          </a:xfrm>
        </p:grpSpPr>
        <p:sp>
          <p:nvSpPr>
            <p:cNvPr id="29" name="TextBox 28">
              <a:extLst>
                <a:ext uri="{FF2B5EF4-FFF2-40B4-BE49-F238E27FC236}">
                  <a16:creationId xmlns:a16="http://schemas.microsoft.com/office/drawing/2014/main" id="{00ED3B71-5E07-6867-7892-9FA70823B5AC}"/>
                </a:ext>
              </a:extLst>
            </p:cNvPr>
            <p:cNvSpPr txBox="1"/>
            <p:nvPr/>
          </p:nvSpPr>
          <p:spPr>
            <a:xfrm>
              <a:off x="8485760" y="1670212"/>
              <a:ext cx="2590774" cy="400110"/>
            </a:xfrm>
            <a:prstGeom prst="rect">
              <a:avLst/>
            </a:prstGeom>
            <a:noFill/>
          </p:spPr>
          <p:txBody>
            <a:bodyPr wrap="none" rtlCol="0">
              <a:spAutoFit/>
            </a:bodyPr>
            <a:lstStyle/>
            <a:p>
              <a:r>
                <a:rPr lang="en-US" sz="2000" dirty="0">
                  <a:latin typeface="+mj-lt"/>
                  <a:cs typeface="Arial" panose="020B0604020202020204" pitchFamily="34" charset="0"/>
                </a:rPr>
                <a:t>Machine Learning (ML)</a:t>
              </a:r>
            </a:p>
          </p:txBody>
        </p:sp>
        <p:sp>
          <p:nvSpPr>
            <p:cNvPr id="13" name="TextBox 12">
              <a:extLst>
                <a:ext uri="{FF2B5EF4-FFF2-40B4-BE49-F238E27FC236}">
                  <a16:creationId xmlns:a16="http://schemas.microsoft.com/office/drawing/2014/main" id="{F5DAC1C6-E82D-DAA2-BB19-CA558B8E1F60}"/>
                </a:ext>
              </a:extLst>
            </p:cNvPr>
            <p:cNvSpPr txBox="1"/>
            <p:nvPr/>
          </p:nvSpPr>
          <p:spPr>
            <a:xfrm>
              <a:off x="8485760" y="2071553"/>
              <a:ext cx="3537134" cy="954107"/>
            </a:xfrm>
            <a:prstGeom prst="rect">
              <a:avLst/>
            </a:prstGeom>
            <a:noFill/>
          </p:spPr>
          <p:txBody>
            <a:bodyPr wrap="square" rtlCol="0">
              <a:spAutoFit/>
            </a:bodyPr>
            <a:lstStyle/>
            <a:p>
              <a:r>
                <a:rPr lang="en-US" sz="1400" dirty="0">
                  <a:cs typeface="Arial" panose="020B0604020202020204" pitchFamily="34" charset="0"/>
                </a:rPr>
                <a:t>A subset of AI where algorithms learn from data to make predictions or decisions without being explicitly programmed for each scenario.</a:t>
              </a:r>
            </a:p>
          </p:txBody>
        </p:sp>
      </p:grpSp>
      <p:grpSp>
        <p:nvGrpSpPr>
          <p:cNvPr id="34" name="Group 33">
            <a:extLst>
              <a:ext uri="{FF2B5EF4-FFF2-40B4-BE49-F238E27FC236}">
                <a16:creationId xmlns:a16="http://schemas.microsoft.com/office/drawing/2014/main" id="{C1E9BCDF-0393-4EB7-BD99-B6F3BE7DCEB0}"/>
              </a:ext>
            </a:extLst>
          </p:cNvPr>
          <p:cNvGrpSpPr/>
          <p:nvPr/>
        </p:nvGrpSpPr>
        <p:grpSpPr>
          <a:xfrm>
            <a:off x="8485759" y="3113209"/>
            <a:ext cx="3537134" cy="1366522"/>
            <a:chOff x="8485760" y="4045411"/>
            <a:chExt cx="3537134" cy="1366522"/>
          </a:xfrm>
        </p:grpSpPr>
        <p:sp>
          <p:nvSpPr>
            <p:cNvPr id="30" name="TextBox 29">
              <a:extLst>
                <a:ext uri="{FF2B5EF4-FFF2-40B4-BE49-F238E27FC236}">
                  <a16:creationId xmlns:a16="http://schemas.microsoft.com/office/drawing/2014/main" id="{BF0CD278-5E47-4E44-7417-D67BFFB09C70}"/>
                </a:ext>
              </a:extLst>
            </p:cNvPr>
            <p:cNvSpPr txBox="1"/>
            <p:nvPr/>
          </p:nvSpPr>
          <p:spPr>
            <a:xfrm>
              <a:off x="8485760" y="4045411"/>
              <a:ext cx="2167581" cy="400110"/>
            </a:xfrm>
            <a:prstGeom prst="rect">
              <a:avLst/>
            </a:prstGeom>
            <a:noFill/>
          </p:spPr>
          <p:txBody>
            <a:bodyPr wrap="none" rtlCol="0">
              <a:spAutoFit/>
            </a:bodyPr>
            <a:lstStyle/>
            <a:p>
              <a:r>
                <a:rPr lang="en-US" sz="2000" dirty="0">
                  <a:latin typeface="+mj-lt"/>
                  <a:cs typeface="Arial" panose="020B0604020202020204" pitchFamily="34" charset="0"/>
                </a:rPr>
                <a:t>Deep Learning (DL)</a:t>
              </a:r>
            </a:p>
          </p:txBody>
        </p:sp>
        <p:sp>
          <p:nvSpPr>
            <p:cNvPr id="16" name="TextBox 15">
              <a:extLst>
                <a:ext uri="{FF2B5EF4-FFF2-40B4-BE49-F238E27FC236}">
                  <a16:creationId xmlns:a16="http://schemas.microsoft.com/office/drawing/2014/main" id="{4C82C77A-7DFA-5000-C08D-2C0412E87035}"/>
                </a:ext>
              </a:extLst>
            </p:cNvPr>
            <p:cNvSpPr txBox="1"/>
            <p:nvPr/>
          </p:nvSpPr>
          <p:spPr>
            <a:xfrm>
              <a:off x="8485760" y="4457826"/>
              <a:ext cx="3537134" cy="954107"/>
            </a:xfrm>
            <a:prstGeom prst="rect">
              <a:avLst/>
            </a:prstGeom>
            <a:noFill/>
          </p:spPr>
          <p:txBody>
            <a:bodyPr wrap="square" rtlCol="0">
              <a:spAutoFit/>
            </a:bodyPr>
            <a:lstStyle/>
            <a:p>
              <a:r>
                <a:rPr lang="en-US" sz="1400" dirty="0">
                  <a:cs typeface="Arial" panose="020B0604020202020204" pitchFamily="34" charset="0"/>
                </a:rPr>
                <a:t>A branch of machine learning using multi-layered neural networks, effective in processing large amounts of unstructured data like images and speech.</a:t>
              </a:r>
            </a:p>
          </p:txBody>
        </p:sp>
      </p:grpSp>
      <p:grpSp>
        <p:nvGrpSpPr>
          <p:cNvPr id="39" name="Group 38">
            <a:extLst>
              <a:ext uri="{FF2B5EF4-FFF2-40B4-BE49-F238E27FC236}">
                <a16:creationId xmlns:a16="http://schemas.microsoft.com/office/drawing/2014/main" id="{136A9F5F-E498-4EFF-0403-A675B706CD7C}"/>
              </a:ext>
            </a:extLst>
          </p:cNvPr>
          <p:cNvGrpSpPr/>
          <p:nvPr/>
        </p:nvGrpSpPr>
        <p:grpSpPr>
          <a:xfrm>
            <a:off x="8485760" y="4628464"/>
            <a:ext cx="3537133" cy="1367768"/>
            <a:chOff x="8485759" y="5419922"/>
            <a:chExt cx="3537133" cy="1367768"/>
          </a:xfrm>
        </p:grpSpPr>
        <p:sp>
          <p:nvSpPr>
            <p:cNvPr id="31" name="TextBox 30">
              <a:extLst>
                <a:ext uri="{FF2B5EF4-FFF2-40B4-BE49-F238E27FC236}">
                  <a16:creationId xmlns:a16="http://schemas.microsoft.com/office/drawing/2014/main" id="{B2118730-479C-B05F-B0F8-8866C86428D6}"/>
                </a:ext>
              </a:extLst>
            </p:cNvPr>
            <p:cNvSpPr txBox="1"/>
            <p:nvPr/>
          </p:nvSpPr>
          <p:spPr>
            <a:xfrm>
              <a:off x="8485760" y="5419922"/>
              <a:ext cx="1601208" cy="400110"/>
            </a:xfrm>
            <a:prstGeom prst="rect">
              <a:avLst/>
            </a:prstGeom>
            <a:noFill/>
          </p:spPr>
          <p:txBody>
            <a:bodyPr wrap="none" rtlCol="0">
              <a:spAutoFit/>
            </a:bodyPr>
            <a:lstStyle/>
            <a:p>
              <a:r>
                <a:rPr lang="en-US" sz="2000" dirty="0">
                  <a:latin typeface="+mj-lt"/>
                  <a:cs typeface="Arial" panose="020B0604020202020204" pitchFamily="34" charset="0"/>
                </a:rPr>
                <a:t>Generative AI</a:t>
              </a:r>
            </a:p>
          </p:txBody>
        </p:sp>
        <p:sp>
          <p:nvSpPr>
            <p:cNvPr id="17" name="TextBox 16">
              <a:extLst>
                <a:ext uri="{FF2B5EF4-FFF2-40B4-BE49-F238E27FC236}">
                  <a16:creationId xmlns:a16="http://schemas.microsoft.com/office/drawing/2014/main" id="{FFE87D04-7C5B-1530-8BE2-160002E453CB}"/>
                </a:ext>
              </a:extLst>
            </p:cNvPr>
            <p:cNvSpPr txBox="1"/>
            <p:nvPr/>
          </p:nvSpPr>
          <p:spPr>
            <a:xfrm>
              <a:off x="8485759" y="5833583"/>
              <a:ext cx="3537133" cy="954107"/>
            </a:xfrm>
            <a:prstGeom prst="rect">
              <a:avLst/>
            </a:prstGeom>
            <a:noFill/>
          </p:spPr>
          <p:txBody>
            <a:bodyPr wrap="square" rtlCol="0">
              <a:spAutoFit/>
            </a:bodyPr>
            <a:lstStyle>
              <a:defPPr>
                <a:defRPr lang="en-US"/>
              </a:defPPr>
              <a:lvl1pPr>
                <a:defRPr sz="1400">
                  <a:latin typeface="Arial" panose="020B0604020202020204" pitchFamily="34" charset="0"/>
                  <a:cs typeface="Arial" panose="020B0604020202020204" pitchFamily="34" charset="0"/>
                </a:defRPr>
              </a:lvl1pPr>
            </a:lstStyle>
            <a:p>
              <a:r>
                <a:rPr lang="en-US" dirty="0">
                  <a:latin typeface="+mn-lt"/>
                </a:rPr>
                <a:t>AI algorithms that generate new, original content (like text or images) based on existing data, using techniques like Generative Adversarial Networks (GANs).</a:t>
              </a:r>
            </a:p>
          </p:txBody>
        </p:sp>
      </p:grpSp>
    </p:spTree>
    <p:extLst>
      <p:ext uri="{BB962C8B-B14F-4D97-AF65-F5344CB8AC3E}">
        <p14:creationId xmlns:p14="http://schemas.microsoft.com/office/powerpoint/2010/main" val="1435381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16D-4EF5-5752-C901-B0C628346B2E}"/>
              </a:ext>
            </a:extLst>
          </p:cNvPr>
          <p:cNvSpPr>
            <a:spLocks noGrp="1"/>
          </p:cNvSpPr>
          <p:nvPr>
            <p:ph type="title"/>
          </p:nvPr>
        </p:nvSpPr>
        <p:spPr>
          <a:xfrm>
            <a:off x="838200" y="365125"/>
            <a:ext cx="10515600" cy="1325563"/>
          </a:xfrm>
        </p:spPr>
        <p:txBody>
          <a:bodyPr/>
          <a:lstStyle/>
          <a:p>
            <a:r>
              <a:rPr lang="en-US" altLang="zh-CN" dirty="0"/>
              <a:t>Deep Learning</a:t>
            </a:r>
            <a:endParaRPr lang="en-US" dirty="0"/>
          </a:p>
        </p:txBody>
      </p:sp>
      <p:sp>
        <p:nvSpPr>
          <p:cNvPr id="3" name="Content Placeholder 2">
            <a:extLst>
              <a:ext uri="{FF2B5EF4-FFF2-40B4-BE49-F238E27FC236}">
                <a16:creationId xmlns:a16="http://schemas.microsoft.com/office/drawing/2014/main" id="{16D4FC3B-E5AF-F621-AB55-66538132158C}"/>
              </a:ext>
            </a:extLst>
          </p:cNvPr>
          <p:cNvSpPr>
            <a:spLocks noGrp="1"/>
          </p:cNvSpPr>
          <p:nvPr>
            <p:ph idx="1"/>
          </p:nvPr>
        </p:nvSpPr>
        <p:spPr>
          <a:xfrm>
            <a:off x="838200" y="1825625"/>
            <a:ext cx="10515600" cy="3078884"/>
          </a:xfrm>
        </p:spPr>
        <p:txBody>
          <a:bodyPr>
            <a:noAutofit/>
          </a:bodyPr>
          <a:lstStyle/>
          <a:p>
            <a:pPr>
              <a:spcAft>
                <a:spcPts val="600"/>
              </a:spcAft>
            </a:pPr>
            <a:r>
              <a:rPr lang="en-US" altLang="zh-CN" sz="2000" dirty="0"/>
              <a:t>Deep learning is a subset of machine learning that focuses on training artificial neural networks to perform tasks. Its algorithms were inspired by the working of the human brain.</a:t>
            </a:r>
          </a:p>
          <a:p>
            <a:pPr>
              <a:spcAft>
                <a:spcPts val="600"/>
              </a:spcAft>
            </a:pPr>
            <a:r>
              <a:rPr lang="en-US" altLang="zh-CN" sz="2000" dirty="0"/>
              <a:t>It's characterized by the use of multiple layers (deep architectures) that allow networks to learn hierarchical representations of data and to learn to complete specific tasks. </a:t>
            </a:r>
          </a:p>
          <a:p>
            <a:pPr>
              <a:spcAft>
                <a:spcPts val="600"/>
              </a:spcAft>
            </a:pPr>
            <a:r>
              <a:rPr lang="en-US" altLang="zh-CN" sz="2000" dirty="0"/>
              <a:t>In contrast to traditional machine learning, which often requires manual feature extraction, deep learning can automatically learn features from raw data, which you can think of as patterns that occur within the data.</a:t>
            </a:r>
          </a:p>
          <a:p>
            <a:pPr>
              <a:spcAft>
                <a:spcPts val="600"/>
              </a:spcAft>
            </a:pPr>
            <a:r>
              <a:rPr lang="en-US" altLang="zh-CN" sz="2000" dirty="0"/>
              <a:t>Deep learning can be used for supervised, unsupervised as well as reinforcement machine learning.</a:t>
            </a:r>
          </a:p>
        </p:txBody>
      </p:sp>
      <p:sp>
        <p:nvSpPr>
          <p:cNvPr id="4" name="TextBox 3">
            <a:extLst>
              <a:ext uri="{FF2B5EF4-FFF2-40B4-BE49-F238E27FC236}">
                <a16:creationId xmlns:a16="http://schemas.microsoft.com/office/drawing/2014/main" id="{B64C7A84-5C0E-6F48-8661-A85FE04B5D90}"/>
              </a:ext>
            </a:extLst>
          </p:cNvPr>
          <p:cNvSpPr txBox="1"/>
          <p:nvPr/>
        </p:nvSpPr>
        <p:spPr>
          <a:xfrm>
            <a:off x="1284465" y="5177642"/>
            <a:ext cx="9296135" cy="461665"/>
          </a:xfrm>
          <a:prstGeom prst="rect">
            <a:avLst/>
          </a:prstGeom>
          <a:noFill/>
        </p:spPr>
        <p:txBody>
          <a:bodyPr wrap="none" rtlCol="0">
            <a:spAutoFit/>
          </a:bodyPr>
          <a:lstStyle/>
          <a:p>
            <a:pPr algn="ctr"/>
            <a:r>
              <a:rPr lang="en-US" sz="2400" dirty="0">
                <a:solidFill>
                  <a:srgbClr val="FD6571"/>
                </a:solidFill>
                <a:latin typeface="Times New Roman" panose="02020603050405020304" pitchFamily="18" charset="0"/>
                <a:cs typeface="Times New Roman" panose="02020603050405020304" pitchFamily="18" charset="0"/>
              </a:rPr>
              <a:t>Objective: teaching computer how to </a:t>
            </a:r>
            <a:r>
              <a:rPr lang="en-US" sz="2400" b="1" dirty="0">
                <a:solidFill>
                  <a:srgbClr val="FD6571"/>
                </a:solidFill>
                <a:latin typeface="Times New Roman" panose="02020603050405020304" pitchFamily="18" charset="0"/>
                <a:cs typeface="Times New Roman" panose="02020603050405020304" pitchFamily="18" charset="0"/>
              </a:rPr>
              <a:t>learn a task</a:t>
            </a:r>
            <a:r>
              <a:rPr lang="en-US" sz="2400" dirty="0">
                <a:solidFill>
                  <a:srgbClr val="FD6571"/>
                </a:solidFill>
                <a:latin typeface="Times New Roman" panose="02020603050405020304" pitchFamily="18" charset="0"/>
                <a:cs typeface="Times New Roman" panose="02020603050405020304" pitchFamily="18" charset="0"/>
              </a:rPr>
              <a:t> directly from </a:t>
            </a:r>
            <a:r>
              <a:rPr lang="en-US" sz="2400" b="1" dirty="0">
                <a:solidFill>
                  <a:srgbClr val="FD6571"/>
                </a:solidFill>
                <a:latin typeface="Times New Roman" panose="02020603050405020304" pitchFamily="18" charset="0"/>
                <a:cs typeface="Times New Roman" panose="02020603050405020304" pitchFamily="18" charset="0"/>
              </a:rPr>
              <a:t>raw data</a:t>
            </a:r>
          </a:p>
        </p:txBody>
      </p:sp>
      <p:sp>
        <p:nvSpPr>
          <p:cNvPr id="6" name="Pentagon 5">
            <a:extLst>
              <a:ext uri="{FF2B5EF4-FFF2-40B4-BE49-F238E27FC236}">
                <a16:creationId xmlns:a16="http://schemas.microsoft.com/office/drawing/2014/main" id="{CE608FE6-49E6-F634-BC2D-39A4D62D177C}"/>
              </a:ext>
            </a:extLst>
          </p:cNvPr>
          <p:cNvSpPr/>
          <p:nvPr/>
        </p:nvSpPr>
        <p:spPr>
          <a:xfrm>
            <a:off x="973777" y="4938663"/>
            <a:ext cx="9912944" cy="950026"/>
          </a:xfrm>
          <a:prstGeom prst="homePlate">
            <a:avLst/>
          </a:prstGeom>
          <a:noFill/>
          <a:ln w="38100">
            <a:solidFill>
              <a:srgbClr val="01C4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522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D490-ACB8-8490-B9B8-1AFB0E3B1BBB}"/>
              </a:ext>
            </a:extLst>
          </p:cNvPr>
          <p:cNvSpPr>
            <a:spLocks noGrp="1"/>
          </p:cNvSpPr>
          <p:nvPr>
            <p:ph type="title"/>
          </p:nvPr>
        </p:nvSpPr>
        <p:spPr>
          <a:xfrm>
            <a:off x="838200" y="365125"/>
            <a:ext cx="10515600" cy="1325563"/>
          </a:xfrm>
        </p:spPr>
        <p:txBody>
          <a:bodyPr/>
          <a:lstStyle/>
          <a:p>
            <a:r>
              <a:rPr lang="en-US" dirty="0"/>
              <a:t>Types of Deep Learning</a:t>
            </a:r>
          </a:p>
        </p:txBody>
      </p:sp>
      <p:sp>
        <p:nvSpPr>
          <p:cNvPr id="7" name="Oval 6">
            <a:extLst>
              <a:ext uri="{FF2B5EF4-FFF2-40B4-BE49-F238E27FC236}">
                <a16:creationId xmlns:a16="http://schemas.microsoft.com/office/drawing/2014/main" id="{161F3D53-260E-F5BD-AD37-E3254F2C6B32}"/>
              </a:ext>
            </a:extLst>
          </p:cNvPr>
          <p:cNvSpPr/>
          <p:nvPr/>
        </p:nvSpPr>
        <p:spPr>
          <a:xfrm rot="21428952">
            <a:off x="8763000" y="3530602"/>
            <a:ext cx="1993902" cy="1993902"/>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FFE22C3C-1A32-1F8B-4F5A-AA90B0AAE872}"/>
              </a:ext>
            </a:extLst>
          </p:cNvPr>
          <p:cNvCxnSpPr>
            <a:cxnSpLocks/>
            <a:stCxn id="5" idx="6"/>
            <a:endCxn id="4" idx="2"/>
          </p:cNvCxnSpPr>
          <p:nvPr/>
        </p:nvCxnSpPr>
        <p:spPr>
          <a:xfrm flipV="1">
            <a:off x="2567251" y="1517652"/>
            <a:ext cx="5548661" cy="684256"/>
          </a:xfrm>
          <a:prstGeom prst="line">
            <a:avLst/>
          </a:prstGeom>
          <a:ln w="2857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C3466E-BC4B-705F-634D-4E3C1F0E5F0A}"/>
              </a:ext>
            </a:extLst>
          </p:cNvPr>
          <p:cNvCxnSpPr>
            <a:cxnSpLocks/>
            <a:stCxn id="6" idx="0"/>
            <a:endCxn id="4" idx="3"/>
          </p:cNvCxnSpPr>
          <p:nvPr/>
        </p:nvCxnSpPr>
        <p:spPr>
          <a:xfrm flipV="1">
            <a:off x="5726339" y="2447109"/>
            <a:ext cx="2774566" cy="2013158"/>
          </a:xfrm>
          <a:prstGeom prst="line">
            <a:avLst/>
          </a:prstGeom>
          <a:ln w="2857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EF189DA-5A77-721B-443F-100F454E201F}"/>
              </a:ext>
            </a:extLst>
          </p:cNvPr>
          <p:cNvCxnSpPr>
            <a:cxnSpLocks/>
            <a:stCxn id="7" idx="0"/>
            <a:endCxn id="4" idx="4"/>
          </p:cNvCxnSpPr>
          <p:nvPr/>
        </p:nvCxnSpPr>
        <p:spPr>
          <a:xfrm flipH="1" flipV="1">
            <a:off x="9430362" y="2832102"/>
            <a:ext cx="280005" cy="699734"/>
          </a:xfrm>
          <a:prstGeom prst="line">
            <a:avLst/>
          </a:prstGeom>
          <a:ln w="28575">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CD9087ED-F1AB-7E60-9F45-991D340177B5}"/>
              </a:ext>
            </a:extLst>
          </p:cNvPr>
          <p:cNvGrpSpPr/>
          <p:nvPr/>
        </p:nvGrpSpPr>
        <p:grpSpPr>
          <a:xfrm>
            <a:off x="8115912" y="203202"/>
            <a:ext cx="2628900" cy="2628900"/>
            <a:chOff x="8362950" y="203202"/>
            <a:chExt cx="2628900" cy="2628900"/>
          </a:xfrm>
        </p:grpSpPr>
        <p:sp>
          <p:nvSpPr>
            <p:cNvPr id="4" name="Oval 3">
              <a:extLst>
                <a:ext uri="{FF2B5EF4-FFF2-40B4-BE49-F238E27FC236}">
                  <a16:creationId xmlns:a16="http://schemas.microsoft.com/office/drawing/2014/main" id="{FBC52309-D523-0079-D81E-A16914AC5382}"/>
                </a:ext>
              </a:extLst>
            </p:cNvPr>
            <p:cNvSpPr/>
            <p:nvPr/>
          </p:nvSpPr>
          <p:spPr>
            <a:xfrm>
              <a:off x="8362950" y="203202"/>
              <a:ext cx="2628900" cy="262890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A51856-AAD0-3D09-1201-90DBEA511C77}"/>
                </a:ext>
              </a:extLst>
            </p:cNvPr>
            <p:cNvSpPr txBox="1"/>
            <p:nvPr/>
          </p:nvSpPr>
          <p:spPr>
            <a:xfrm>
              <a:off x="8808391" y="935389"/>
              <a:ext cx="1759916" cy="954107"/>
            </a:xfrm>
            <a:prstGeom prst="rect">
              <a:avLst/>
            </a:prstGeom>
            <a:noFill/>
          </p:spPr>
          <p:txBody>
            <a:bodyPr wrap="square" rtlCol="0">
              <a:spAutoFit/>
            </a:bodyPr>
            <a:lstStyle/>
            <a:p>
              <a:pPr algn="ctr"/>
              <a:r>
                <a:rPr lang="en-US" sz="2800" b="1" dirty="0">
                  <a:latin typeface="Garamond" panose="02020404030301010803" pitchFamily="18" charset="0"/>
                </a:rPr>
                <a:t>Deep Learning</a:t>
              </a:r>
            </a:p>
          </p:txBody>
        </p:sp>
      </p:grpSp>
      <p:grpSp>
        <p:nvGrpSpPr>
          <p:cNvPr id="29" name="Group 28">
            <a:extLst>
              <a:ext uri="{FF2B5EF4-FFF2-40B4-BE49-F238E27FC236}">
                <a16:creationId xmlns:a16="http://schemas.microsoft.com/office/drawing/2014/main" id="{DC581F28-50E5-CE89-24CF-CE25F7C7FF8B}"/>
              </a:ext>
            </a:extLst>
          </p:cNvPr>
          <p:cNvGrpSpPr/>
          <p:nvPr/>
        </p:nvGrpSpPr>
        <p:grpSpPr>
          <a:xfrm>
            <a:off x="616101" y="1515823"/>
            <a:ext cx="2007810" cy="1993902"/>
            <a:chOff x="1428146" y="2108200"/>
            <a:chExt cx="2007810" cy="1993902"/>
          </a:xfrm>
        </p:grpSpPr>
        <p:sp>
          <p:nvSpPr>
            <p:cNvPr id="5" name="Oval 4">
              <a:extLst>
                <a:ext uri="{FF2B5EF4-FFF2-40B4-BE49-F238E27FC236}">
                  <a16:creationId xmlns:a16="http://schemas.microsoft.com/office/drawing/2014/main" id="{9B72A0DB-2AA7-9224-A22E-F52FAD998B83}"/>
                </a:ext>
              </a:extLst>
            </p:cNvPr>
            <p:cNvSpPr/>
            <p:nvPr/>
          </p:nvSpPr>
          <p:spPr>
            <a:xfrm rot="20509874">
              <a:off x="1435100" y="2108200"/>
              <a:ext cx="1993902" cy="1993902"/>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2D559D6-D6F1-66CF-7D4F-625E278EE94F}"/>
                </a:ext>
              </a:extLst>
            </p:cNvPr>
            <p:cNvSpPr txBox="1"/>
            <p:nvPr/>
          </p:nvSpPr>
          <p:spPr>
            <a:xfrm>
              <a:off x="1428146" y="2720430"/>
              <a:ext cx="2007810" cy="769441"/>
            </a:xfrm>
            <a:prstGeom prst="rect">
              <a:avLst/>
            </a:prstGeom>
            <a:noFill/>
          </p:spPr>
          <p:txBody>
            <a:bodyPr wrap="square" rtlCol="0">
              <a:spAutoFit/>
            </a:bodyPr>
            <a:lstStyle/>
            <a:p>
              <a:pPr algn="ctr"/>
              <a:r>
                <a:rPr lang="en-US" sz="2200" b="1" dirty="0">
                  <a:latin typeface="Garamond" panose="02020404030301010803" pitchFamily="18" charset="0"/>
                </a:rPr>
                <a:t>Unsupervised Learning</a:t>
              </a:r>
            </a:p>
          </p:txBody>
        </p:sp>
      </p:grpSp>
      <p:sp>
        <p:nvSpPr>
          <p:cNvPr id="25" name="TextBox 24">
            <a:extLst>
              <a:ext uri="{FF2B5EF4-FFF2-40B4-BE49-F238E27FC236}">
                <a16:creationId xmlns:a16="http://schemas.microsoft.com/office/drawing/2014/main" id="{EDD80B39-F0EE-119B-5A19-BB58A2141855}"/>
              </a:ext>
            </a:extLst>
          </p:cNvPr>
          <p:cNvSpPr txBox="1"/>
          <p:nvPr/>
        </p:nvSpPr>
        <p:spPr>
          <a:xfrm>
            <a:off x="8756046" y="4167624"/>
            <a:ext cx="2007810" cy="769441"/>
          </a:xfrm>
          <a:prstGeom prst="rect">
            <a:avLst/>
          </a:prstGeom>
          <a:noFill/>
        </p:spPr>
        <p:txBody>
          <a:bodyPr wrap="square" rtlCol="0">
            <a:spAutoFit/>
          </a:bodyPr>
          <a:lstStyle/>
          <a:p>
            <a:pPr algn="ctr"/>
            <a:r>
              <a:rPr lang="en-US" sz="2200" b="1" dirty="0">
                <a:latin typeface="Garamond" panose="02020404030301010803" pitchFamily="18" charset="0"/>
              </a:rPr>
              <a:t>Supervised Learning</a:t>
            </a:r>
          </a:p>
        </p:txBody>
      </p:sp>
      <p:grpSp>
        <p:nvGrpSpPr>
          <p:cNvPr id="28" name="Group 27">
            <a:extLst>
              <a:ext uri="{FF2B5EF4-FFF2-40B4-BE49-F238E27FC236}">
                <a16:creationId xmlns:a16="http://schemas.microsoft.com/office/drawing/2014/main" id="{C1893077-3C05-66B5-C6E6-B83F3218CD6D}"/>
              </a:ext>
            </a:extLst>
          </p:cNvPr>
          <p:cNvGrpSpPr/>
          <p:nvPr/>
        </p:nvGrpSpPr>
        <p:grpSpPr>
          <a:xfrm>
            <a:off x="4011578" y="4162312"/>
            <a:ext cx="2007810" cy="1993902"/>
            <a:chOff x="4514246" y="4267202"/>
            <a:chExt cx="2007810" cy="1993902"/>
          </a:xfrm>
        </p:grpSpPr>
        <p:sp>
          <p:nvSpPr>
            <p:cNvPr id="6" name="Oval 5">
              <a:extLst>
                <a:ext uri="{FF2B5EF4-FFF2-40B4-BE49-F238E27FC236}">
                  <a16:creationId xmlns:a16="http://schemas.microsoft.com/office/drawing/2014/main" id="{C860D992-DDE3-A2D6-A8D0-BDD7EC3F3F6C}"/>
                </a:ext>
              </a:extLst>
            </p:cNvPr>
            <p:cNvSpPr/>
            <p:nvPr/>
          </p:nvSpPr>
          <p:spPr>
            <a:xfrm rot="2728919">
              <a:off x="4521200" y="4267202"/>
              <a:ext cx="1993902" cy="1993902"/>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D2F98D6-06F4-F5AA-0FFA-4BC523762DED}"/>
                </a:ext>
              </a:extLst>
            </p:cNvPr>
            <p:cNvSpPr txBox="1"/>
            <p:nvPr/>
          </p:nvSpPr>
          <p:spPr>
            <a:xfrm>
              <a:off x="4514246" y="4879432"/>
              <a:ext cx="2007810" cy="769441"/>
            </a:xfrm>
            <a:prstGeom prst="rect">
              <a:avLst/>
            </a:prstGeom>
            <a:noFill/>
          </p:spPr>
          <p:txBody>
            <a:bodyPr wrap="square" rtlCol="0">
              <a:spAutoFit/>
            </a:bodyPr>
            <a:lstStyle/>
            <a:p>
              <a:pPr algn="ctr"/>
              <a:r>
                <a:rPr lang="en-US" sz="2200" b="1" dirty="0">
                  <a:latin typeface="Garamond" panose="02020404030301010803" pitchFamily="18" charset="0"/>
                </a:rPr>
                <a:t>Reinforcement Learning</a:t>
              </a:r>
            </a:p>
          </p:txBody>
        </p:sp>
      </p:grpSp>
      <p:sp>
        <p:nvSpPr>
          <p:cNvPr id="27" name="TextBox 26">
            <a:extLst>
              <a:ext uri="{FF2B5EF4-FFF2-40B4-BE49-F238E27FC236}">
                <a16:creationId xmlns:a16="http://schemas.microsoft.com/office/drawing/2014/main" id="{8DE8BEDF-3302-D748-DBF5-E8697F51C7A8}"/>
              </a:ext>
            </a:extLst>
          </p:cNvPr>
          <p:cNvSpPr txBox="1"/>
          <p:nvPr/>
        </p:nvSpPr>
        <p:spPr>
          <a:xfrm>
            <a:off x="8747943" y="5498340"/>
            <a:ext cx="2518936"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Neural network learns to make predictions or classify data based on the labeled datasets.</a:t>
            </a:r>
          </a:p>
        </p:txBody>
      </p:sp>
      <p:cxnSp>
        <p:nvCxnSpPr>
          <p:cNvPr id="33" name="Straight Connector 32">
            <a:extLst>
              <a:ext uri="{FF2B5EF4-FFF2-40B4-BE49-F238E27FC236}">
                <a16:creationId xmlns:a16="http://schemas.microsoft.com/office/drawing/2014/main" id="{78C01394-D7A8-7D8A-43EA-BCA250E73757}"/>
              </a:ext>
            </a:extLst>
          </p:cNvPr>
          <p:cNvCxnSpPr>
            <a:cxnSpLocks/>
            <a:stCxn id="31" idx="2"/>
            <a:endCxn id="7" idx="7"/>
          </p:cNvCxnSpPr>
          <p:nvPr/>
        </p:nvCxnSpPr>
        <p:spPr>
          <a:xfrm flipH="1">
            <a:off x="10428969" y="3721275"/>
            <a:ext cx="708927" cy="67138"/>
          </a:xfrm>
          <a:prstGeom prst="line">
            <a:avLst/>
          </a:prstGeom>
          <a:ln w="28575">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3135EF1-20A4-11FF-BDB2-3696238A694E}"/>
              </a:ext>
            </a:extLst>
          </p:cNvPr>
          <p:cNvCxnSpPr>
            <a:cxnSpLocks/>
            <a:stCxn id="32" idx="2"/>
            <a:endCxn id="25" idx="1"/>
          </p:cNvCxnSpPr>
          <p:nvPr/>
        </p:nvCxnSpPr>
        <p:spPr>
          <a:xfrm flipV="1">
            <a:off x="8328143" y="4552345"/>
            <a:ext cx="427903" cy="433437"/>
          </a:xfrm>
          <a:prstGeom prst="line">
            <a:avLst/>
          </a:prstGeom>
          <a:ln w="28575">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1A0E32CF-116E-8179-6401-1B3EB22D0368}"/>
              </a:ext>
            </a:extLst>
          </p:cNvPr>
          <p:cNvGrpSpPr/>
          <p:nvPr/>
        </p:nvGrpSpPr>
        <p:grpSpPr>
          <a:xfrm>
            <a:off x="11137535" y="3415257"/>
            <a:ext cx="583037" cy="583037"/>
            <a:chOff x="11137535" y="3415257"/>
            <a:chExt cx="583037" cy="583037"/>
          </a:xfrm>
        </p:grpSpPr>
        <p:sp>
          <p:nvSpPr>
            <p:cNvPr id="31" name="Oval 30">
              <a:extLst>
                <a:ext uri="{FF2B5EF4-FFF2-40B4-BE49-F238E27FC236}">
                  <a16:creationId xmlns:a16="http://schemas.microsoft.com/office/drawing/2014/main" id="{2E01F890-BDD0-159D-F20D-B8F7BCCBEB4C}"/>
                </a:ext>
              </a:extLst>
            </p:cNvPr>
            <p:cNvSpPr/>
            <p:nvPr/>
          </p:nvSpPr>
          <p:spPr>
            <a:xfrm rot="21428952">
              <a:off x="11137535" y="3415257"/>
              <a:ext cx="583037" cy="583037"/>
            </a:xfrm>
            <a:prstGeom prst="ellipse">
              <a:avLst/>
            </a:prstGeom>
            <a:solidFill>
              <a:schemeClr val="accent6">
                <a:lumMod val="60000"/>
                <a:lumOff val="40000"/>
                <a:alpha val="7963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1A0B0D32-9830-B4D9-8530-82A93FAC7A97}"/>
                </a:ext>
              </a:extLst>
            </p:cNvPr>
            <p:cNvSpPr txBox="1"/>
            <p:nvPr/>
          </p:nvSpPr>
          <p:spPr>
            <a:xfrm>
              <a:off x="11170809" y="3568275"/>
              <a:ext cx="516488"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CNN</a:t>
              </a:r>
            </a:p>
          </p:txBody>
        </p:sp>
      </p:grpSp>
      <p:grpSp>
        <p:nvGrpSpPr>
          <p:cNvPr id="48" name="Group 47">
            <a:extLst>
              <a:ext uri="{FF2B5EF4-FFF2-40B4-BE49-F238E27FC236}">
                <a16:creationId xmlns:a16="http://schemas.microsoft.com/office/drawing/2014/main" id="{4967DF3A-4FE8-0084-E560-43B43BFED0F4}"/>
              </a:ext>
            </a:extLst>
          </p:cNvPr>
          <p:cNvGrpSpPr/>
          <p:nvPr/>
        </p:nvGrpSpPr>
        <p:grpSpPr>
          <a:xfrm>
            <a:off x="7849163" y="4917515"/>
            <a:ext cx="583037" cy="583037"/>
            <a:chOff x="7849163" y="4917515"/>
            <a:chExt cx="583037" cy="583037"/>
          </a:xfrm>
        </p:grpSpPr>
        <p:sp>
          <p:nvSpPr>
            <p:cNvPr id="32" name="Oval 31">
              <a:extLst>
                <a:ext uri="{FF2B5EF4-FFF2-40B4-BE49-F238E27FC236}">
                  <a16:creationId xmlns:a16="http://schemas.microsoft.com/office/drawing/2014/main" id="{01BF7EDE-943C-4890-E533-D92E31569A23}"/>
                </a:ext>
              </a:extLst>
            </p:cNvPr>
            <p:cNvSpPr/>
            <p:nvPr/>
          </p:nvSpPr>
          <p:spPr>
            <a:xfrm rot="7801197">
              <a:off x="7849163" y="4917515"/>
              <a:ext cx="583037" cy="583037"/>
            </a:xfrm>
            <a:prstGeom prst="ellipse">
              <a:avLst/>
            </a:prstGeom>
            <a:solidFill>
              <a:schemeClr val="accent6">
                <a:lumMod val="60000"/>
                <a:lumOff val="4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F052EBB0-24F5-864E-57A6-EAAC03B2931D}"/>
                </a:ext>
              </a:extLst>
            </p:cNvPr>
            <p:cNvSpPr txBox="1"/>
            <p:nvPr/>
          </p:nvSpPr>
          <p:spPr>
            <a:xfrm>
              <a:off x="7882437" y="5070533"/>
              <a:ext cx="516488"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RNN</a:t>
              </a:r>
            </a:p>
          </p:txBody>
        </p:sp>
      </p:grpSp>
      <p:sp>
        <p:nvSpPr>
          <p:cNvPr id="50" name="TextBox 49">
            <a:extLst>
              <a:ext uri="{FF2B5EF4-FFF2-40B4-BE49-F238E27FC236}">
                <a16:creationId xmlns:a16="http://schemas.microsoft.com/office/drawing/2014/main" id="{238B2DAE-6BCF-BD99-37FF-2E53C0FC46B3}"/>
              </a:ext>
            </a:extLst>
          </p:cNvPr>
          <p:cNvSpPr txBox="1"/>
          <p:nvPr/>
        </p:nvSpPr>
        <p:spPr>
          <a:xfrm>
            <a:off x="1570904" y="4655034"/>
            <a:ext cx="2616942" cy="1384995"/>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An agent learns to make decisions in an environment to maximize a reward signal. The agent interacts with the environment by taking action and observing the resulting rewards.</a:t>
            </a:r>
          </a:p>
        </p:txBody>
      </p:sp>
      <p:sp>
        <p:nvSpPr>
          <p:cNvPr id="51" name="TextBox 50">
            <a:extLst>
              <a:ext uri="{FF2B5EF4-FFF2-40B4-BE49-F238E27FC236}">
                <a16:creationId xmlns:a16="http://schemas.microsoft.com/office/drawing/2014/main" id="{588400AD-16FF-7C1E-8779-45031ABE6F05}"/>
              </a:ext>
            </a:extLst>
          </p:cNvPr>
          <p:cNvSpPr txBox="1"/>
          <p:nvPr/>
        </p:nvSpPr>
        <p:spPr>
          <a:xfrm>
            <a:off x="2598301" y="2244907"/>
            <a:ext cx="2819703"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The neural network learns to discover the patterns or to cluster the dataset based on unlabeled datasets. There are no target variables.</a:t>
            </a:r>
          </a:p>
        </p:txBody>
      </p:sp>
      <p:sp>
        <p:nvSpPr>
          <p:cNvPr id="52" name="Oval 51">
            <a:extLst>
              <a:ext uri="{FF2B5EF4-FFF2-40B4-BE49-F238E27FC236}">
                <a16:creationId xmlns:a16="http://schemas.microsoft.com/office/drawing/2014/main" id="{D0C5ACF6-5506-2EB3-04E0-91FD8065D0B9}"/>
              </a:ext>
            </a:extLst>
          </p:cNvPr>
          <p:cNvSpPr/>
          <p:nvPr/>
        </p:nvSpPr>
        <p:spPr>
          <a:xfrm rot="1846222">
            <a:off x="432344" y="3871975"/>
            <a:ext cx="637980" cy="637980"/>
          </a:xfrm>
          <a:prstGeom prst="ellipse">
            <a:avLst/>
          </a:prstGeom>
          <a:solidFill>
            <a:schemeClr val="accent2">
              <a:lumMod val="60000"/>
              <a:lumOff val="4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84EBB2E-EE75-14D9-55C4-F042C4DE6E2D}"/>
              </a:ext>
            </a:extLst>
          </p:cNvPr>
          <p:cNvSpPr/>
          <p:nvPr/>
        </p:nvSpPr>
        <p:spPr>
          <a:xfrm rot="19191272">
            <a:off x="2769245" y="3344843"/>
            <a:ext cx="637980" cy="637980"/>
          </a:xfrm>
          <a:prstGeom prst="ellipse">
            <a:avLst/>
          </a:prstGeom>
          <a:solidFill>
            <a:schemeClr val="accent2">
              <a:lumMod val="60000"/>
              <a:lumOff val="4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D4F3EB8B-AD8C-C5DE-62DF-D8CCE531ED99}"/>
              </a:ext>
            </a:extLst>
          </p:cNvPr>
          <p:cNvCxnSpPr>
            <a:cxnSpLocks/>
            <a:stCxn id="52" idx="0"/>
            <a:endCxn id="5" idx="3"/>
          </p:cNvCxnSpPr>
          <p:nvPr/>
        </p:nvCxnSpPr>
        <p:spPr>
          <a:xfrm flipV="1">
            <a:off x="914529" y="3402393"/>
            <a:ext cx="255489" cy="514488"/>
          </a:xfrm>
          <a:prstGeom prst="line">
            <a:avLst/>
          </a:prstGeom>
          <a:ln w="28575">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34EE442-E6C6-21E5-CDA7-F28959D687C5}"/>
              </a:ext>
            </a:extLst>
          </p:cNvPr>
          <p:cNvCxnSpPr>
            <a:cxnSpLocks/>
            <a:stCxn id="53" idx="0"/>
            <a:endCxn id="5" idx="5"/>
          </p:cNvCxnSpPr>
          <p:nvPr/>
        </p:nvCxnSpPr>
        <p:spPr>
          <a:xfrm flipH="1" flipV="1">
            <a:off x="2509625" y="2962762"/>
            <a:ext cx="372947" cy="457232"/>
          </a:xfrm>
          <a:prstGeom prst="line">
            <a:avLst/>
          </a:prstGeom>
          <a:ln w="28575">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431E473-E158-20C1-E784-057E26067D37}"/>
              </a:ext>
            </a:extLst>
          </p:cNvPr>
          <p:cNvSpPr txBox="1"/>
          <p:nvPr/>
        </p:nvSpPr>
        <p:spPr>
          <a:xfrm>
            <a:off x="275566" y="4066601"/>
            <a:ext cx="941283" cy="246221"/>
          </a:xfrm>
          <a:prstGeom prst="rect">
            <a:avLst/>
          </a:prstGeom>
          <a:noFill/>
        </p:spPr>
        <p:txBody>
          <a:bodyPr wrap="none" rtlCol="0">
            <a:spAutoFit/>
          </a:bodyPr>
          <a:lstStyle/>
          <a:p>
            <a:r>
              <a:rPr lang="en-US" sz="1000" b="1" dirty="0">
                <a:latin typeface="Times New Roman" panose="02020603050405020304" pitchFamily="18" charset="0"/>
                <a:cs typeface="Times New Roman" panose="02020603050405020304" pitchFamily="18" charset="0"/>
              </a:rPr>
              <a:t>Autoencoders</a:t>
            </a:r>
          </a:p>
        </p:txBody>
      </p:sp>
      <p:sp>
        <p:nvSpPr>
          <p:cNvPr id="68" name="TextBox 67">
            <a:extLst>
              <a:ext uri="{FF2B5EF4-FFF2-40B4-BE49-F238E27FC236}">
                <a16:creationId xmlns:a16="http://schemas.microsoft.com/office/drawing/2014/main" id="{78EE9A53-546A-59F0-7CC8-C2277BF2D00A}"/>
              </a:ext>
            </a:extLst>
          </p:cNvPr>
          <p:cNvSpPr txBox="1"/>
          <p:nvPr/>
        </p:nvSpPr>
        <p:spPr>
          <a:xfrm>
            <a:off x="2684560" y="3483069"/>
            <a:ext cx="834299" cy="410417"/>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Generative Model</a:t>
            </a:r>
          </a:p>
        </p:txBody>
      </p:sp>
      <p:sp>
        <p:nvSpPr>
          <p:cNvPr id="69" name="Oval 68">
            <a:extLst>
              <a:ext uri="{FF2B5EF4-FFF2-40B4-BE49-F238E27FC236}">
                <a16:creationId xmlns:a16="http://schemas.microsoft.com/office/drawing/2014/main" id="{4E5A7210-9F0A-9155-456D-8F38B7DB3E10}"/>
              </a:ext>
            </a:extLst>
          </p:cNvPr>
          <p:cNvSpPr/>
          <p:nvPr/>
        </p:nvSpPr>
        <p:spPr>
          <a:xfrm rot="16528725">
            <a:off x="6434037" y="5690033"/>
            <a:ext cx="637980" cy="637980"/>
          </a:xfrm>
          <a:prstGeom prst="ellipse">
            <a:avLst/>
          </a:prstGeom>
          <a:solidFill>
            <a:schemeClr val="accent4">
              <a:lumMod val="60000"/>
              <a:lumOff val="4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E903D255-312D-75AD-26A8-83FA8101DCFA}"/>
              </a:ext>
            </a:extLst>
          </p:cNvPr>
          <p:cNvCxnSpPr>
            <a:cxnSpLocks/>
            <a:stCxn id="69" idx="0"/>
            <a:endCxn id="6" idx="6"/>
          </p:cNvCxnSpPr>
          <p:nvPr/>
        </p:nvCxnSpPr>
        <p:spPr>
          <a:xfrm flipH="1" flipV="1">
            <a:off x="5714479" y="5870119"/>
            <a:ext cx="721015" cy="108448"/>
          </a:xfrm>
          <a:prstGeom prst="line">
            <a:avLst/>
          </a:prstGeom>
          <a:ln w="28575">
            <a:solidFill>
              <a:schemeClr val="accent4">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BB33B2E-EB7B-81C9-36FE-43C7F5BFED11}"/>
              </a:ext>
            </a:extLst>
          </p:cNvPr>
          <p:cNvSpPr txBox="1"/>
          <p:nvPr/>
        </p:nvSpPr>
        <p:spPr>
          <a:xfrm>
            <a:off x="6415186" y="5807715"/>
            <a:ext cx="695979" cy="400110"/>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Deep Q Network</a:t>
            </a:r>
          </a:p>
        </p:txBody>
      </p:sp>
      <p:sp>
        <p:nvSpPr>
          <p:cNvPr id="74" name="Oval 73">
            <a:extLst>
              <a:ext uri="{FF2B5EF4-FFF2-40B4-BE49-F238E27FC236}">
                <a16:creationId xmlns:a16="http://schemas.microsoft.com/office/drawing/2014/main" id="{1E2A6539-26CA-6777-DC3D-42DFC01A592B}"/>
              </a:ext>
            </a:extLst>
          </p:cNvPr>
          <p:cNvSpPr/>
          <p:nvPr/>
        </p:nvSpPr>
        <p:spPr>
          <a:xfrm rot="13781901">
            <a:off x="5228884" y="3347520"/>
            <a:ext cx="637980" cy="637980"/>
          </a:xfrm>
          <a:prstGeom prst="ellipse">
            <a:avLst/>
          </a:prstGeom>
          <a:solidFill>
            <a:schemeClr val="accent4">
              <a:lumMod val="60000"/>
              <a:lumOff val="4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AD371386-AB05-0920-D4AE-0B298CE31650}"/>
              </a:ext>
            </a:extLst>
          </p:cNvPr>
          <p:cNvCxnSpPr>
            <a:cxnSpLocks/>
            <a:stCxn id="74" idx="0"/>
            <a:endCxn id="6" idx="1"/>
          </p:cNvCxnSpPr>
          <p:nvPr/>
        </p:nvCxnSpPr>
        <p:spPr>
          <a:xfrm flipH="1">
            <a:off x="5023869" y="3872836"/>
            <a:ext cx="280727" cy="289511"/>
          </a:xfrm>
          <a:prstGeom prst="line">
            <a:avLst/>
          </a:prstGeom>
          <a:ln w="28575">
            <a:solidFill>
              <a:schemeClr val="accent4">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8642AC4-280A-B1A4-84CA-040F8D9F023D}"/>
              </a:ext>
            </a:extLst>
          </p:cNvPr>
          <p:cNvSpPr txBox="1"/>
          <p:nvPr/>
        </p:nvSpPr>
        <p:spPr>
          <a:xfrm>
            <a:off x="5198042" y="3542192"/>
            <a:ext cx="695979" cy="246221"/>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DDPG</a:t>
            </a:r>
          </a:p>
        </p:txBody>
      </p:sp>
    </p:spTree>
    <p:extLst>
      <p:ext uri="{BB962C8B-B14F-4D97-AF65-F5344CB8AC3E}">
        <p14:creationId xmlns:p14="http://schemas.microsoft.com/office/powerpoint/2010/main" val="4395704"/>
      </p:ext>
    </p:extLst>
  </p:cSld>
  <p:clrMapOvr>
    <a:masterClrMapping/>
  </p:clrMapOvr>
</p:sld>
</file>

<file path=ppt/theme/theme1.xml><?xml version="1.0" encoding="utf-8"?>
<a:theme xmlns:a="http://schemas.openxmlformats.org/drawingml/2006/main" name="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stle Dietary Presentation Update" id="{75DDD6F6-8449-A943-9695-1F32BB1484DA}" vid="{6FE1E06E-2E0A-D041-9849-6FF6159D83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1831</TotalTime>
  <Words>2161</Words>
  <Application>Microsoft Macintosh PowerPoint</Application>
  <PresentationFormat>Widescreen</PresentationFormat>
  <Paragraphs>236</Paragraphs>
  <Slides>33</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Garamond</vt:lpstr>
      <vt:lpstr>Times New Roman</vt:lpstr>
      <vt:lpstr>Template</vt:lpstr>
      <vt:lpstr>Bios 7xx: Deep Learning Methods for Biomedical Applications with Pytorch</vt:lpstr>
      <vt:lpstr>Content</vt:lpstr>
      <vt:lpstr>Content</vt:lpstr>
      <vt:lpstr>Deep Learning is Almost Everywhere Today</vt:lpstr>
      <vt:lpstr>Deep Learning is Almost Everywhere Today</vt:lpstr>
      <vt:lpstr>What Exactly is Deep Learning?</vt:lpstr>
      <vt:lpstr>Key Terminologies</vt:lpstr>
      <vt:lpstr>Deep Learning</vt:lpstr>
      <vt:lpstr>Types of Deep Learning</vt:lpstr>
      <vt:lpstr>Skill Sets</vt:lpstr>
      <vt:lpstr>Class Schedule</vt:lpstr>
      <vt:lpstr>Course Website</vt:lpstr>
      <vt:lpstr>Neural Networks</vt:lpstr>
      <vt:lpstr>Key Concepts</vt:lpstr>
      <vt:lpstr>Deep Learning Architecture</vt:lpstr>
      <vt:lpstr>Deep Learning Application in Biostatistics</vt:lpstr>
      <vt:lpstr>Content</vt:lpstr>
      <vt:lpstr>What is PyTorch?</vt:lpstr>
      <vt:lpstr>Why PyTorch?</vt:lpstr>
      <vt:lpstr>Tensors and Computation Graph</vt:lpstr>
      <vt:lpstr>Building Neural Networks</vt:lpstr>
      <vt:lpstr>Autograd and Differentiation</vt:lpstr>
      <vt:lpstr>Training a Model</vt:lpstr>
      <vt:lpstr>Training a Model (Continued)</vt:lpstr>
      <vt:lpstr>Loading and Preprocessing Data</vt:lpstr>
      <vt:lpstr>Content</vt:lpstr>
      <vt:lpstr>UNC Longleaf</vt:lpstr>
      <vt:lpstr>UNC ITS Computing Resources</vt:lpstr>
      <vt:lpstr>Before Computing on Longleaf</vt:lpstr>
      <vt:lpstr>Access Longleaf</vt:lpstr>
      <vt:lpstr>Content</vt:lpstr>
      <vt:lpstr>Case Study: Logistic Regression in PyTorch</vt:lpstr>
      <vt:lpstr>Case Study: Logistic Regression in PyTorch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Bios 7xx: Deep Learning Methods for Biomedical Applications with Pytorch</dc:title>
  <dc:creator>Tang, Jiarui</dc:creator>
  <cp:lastModifiedBy>Tang, Jiarui</cp:lastModifiedBy>
  <cp:revision>9</cp:revision>
  <dcterms:created xsi:type="dcterms:W3CDTF">2023-08-30T16:34:15Z</dcterms:created>
  <dcterms:modified xsi:type="dcterms:W3CDTF">2023-11-29T17:11:02Z</dcterms:modified>
</cp:coreProperties>
</file>